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6"/>
  </p:notesMasterIdLst>
  <p:sldIdLst>
    <p:sldId id="256" r:id="rId2"/>
    <p:sldId id="317" r:id="rId3"/>
    <p:sldId id="318" r:id="rId4"/>
    <p:sldId id="319" r:id="rId5"/>
    <p:sldId id="326" r:id="rId6"/>
    <p:sldId id="324" r:id="rId7"/>
    <p:sldId id="275" r:id="rId8"/>
    <p:sldId id="320" r:id="rId9"/>
    <p:sldId id="323" r:id="rId10"/>
    <p:sldId id="265" r:id="rId11"/>
    <p:sldId id="261" r:id="rId12"/>
    <p:sldId id="262" r:id="rId13"/>
    <p:sldId id="263" r:id="rId14"/>
    <p:sldId id="264" r:id="rId15"/>
    <p:sldId id="266" r:id="rId16"/>
    <p:sldId id="270" r:id="rId17"/>
    <p:sldId id="271" r:id="rId18"/>
    <p:sldId id="272" r:id="rId19"/>
    <p:sldId id="322" r:id="rId20"/>
    <p:sldId id="325" r:id="rId21"/>
    <p:sldId id="327" r:id="rId22"/>
    <p:sldId id="328" r:id="rId23"/>
    <p:sldId id="329" r:id="rId24"/>
    <p:sldId id="330" r:id="rId25"/>
    <p:sldId id="331" r:id="rId26"/>
    <p:sldId id="332" r:id="rId27"/>
    <p:sldId id="333" r:id="rId28"/>
    <p:sldId id="335" r:id="rId29"/>
    <p:sldId id="336" r:id="rId30"/>
    <p:sldId id="337" r:id="rId31"/>
    <p:sldId id="338" r:id="rId32"/>
    <p:sldId id="340" r:id="rId33"/>
    <p:sldId id="334" r:id="rId34"/>
    <p:sldId id="315" r:id="rId3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1993" autoAdjust="0"/>
  </p:normalViewPr>
  <p:slideViewPr>
    <p:cSldViewPr>
      <p:cViewPr>
        <p:scale>
          <a:sx n="66" d="100"/>
          <a:sy n="66" d="100"/>
        </p:scale>
        <p:origin x="954" y="84"/>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FDBB39C-80FD-48F3-A897-12DC2177286D}" type="datetimeFigureOut">
              <a:rPr lang="en-US" smtClean="0"/>
              <a:t>4/9/2021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BDE21B3-6AF7-4B2B-911A-948CD11543AB}" type="slidenum">
              <a:rPr lang="en-US" smtClean="0"/>
              <a:t>‹#›</a:t>
            </a:fld>
            <a:endParaRPr lang="en-US"/>
          </a:p>
        </p:txBody>
      </p:sp>
    </p:spTree>
    <p:extLst>
      <p:ext uri="{BB962C8B-B14F-4D97-AF65-F5344CB8AC3E}">
        <p14:creationId xmlns:p14="http://schemas.microsoft.com/office/powerpoint/2010/main" val="33389057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BDE21B3-6AF7-4B2B-911A-948CD11543AB}" type="slidenum">
              <a:rPr lang="en-US" smtClean="0"/>
              <a:t>8</a:t>
            </a:fld>
            <a:endParaRPr lang="en-US"/>
          </a:p>
        </p:txBody>
      </p:sp>
    </p:spTree>
    <p:extLst>
      <p:ext uri="{BB962C8B-B14F-4D97-AF65-F5344CB8AC3E}">
        <p14:creationId xmlns:p14="http://schemas.microsoft.com/office/powerpoint/2010/main" val="34586252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DA23EB7-5663-C34F-9BC2-4205EE01997E}" type="slidenum">
              <a:rPr lang="en-US" smtClean="0"/>
              <a:t>11</a:t>
            </a:fld>
            <a:endParaRPr lang="en-US"/>
          </a:p>
        </p:txBody>
      </p:sp>
    </p:spTree>
    <p:extLst>
      <p:ext uri="{BB962C8B-B14F-4D97-AF65-F5344CB8AC3E}">
        <p14:creationId xmlns:p14="http://schemas.microsoft.com/office/powerpoint/2010/main" val="27252641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Mencionar</a:t>
            </a:r>
            <a:r>
              <a:rPr lang="en-US" dirty="0"/>
              <a:t> outliers</a:t>
            </a:r>
          </a:p>
        </p:txBody>
      </p:sp>
      <p:sp>
        <p:nvSpPr>
          <p:cNvPr id="4" name="Slide Number Placeholder 3"/>
          <p:cNvSpPr>
            <a:spLocks noGrp="1"/>
          </p:cNvSpPr>
          <p:nvPr>
            <p:ph type="sldNum" sz="quarter" idx="10"/>
          </p:nvPr>
        </p:nvSpPr>
        <p:spPr/>
        <p:txBody>
          <a:bodyPr/>
          <a:lstStyle/>
          <a:p>
            <a:fld id="{9DA23EB7-5663-C34F-9BC2-4205EE01997E}" type="slidenum">
              <a:rPr lang="en-US" smtClean="0"/>
              <a:t>19</a:t>
            </a:fld>
            <a:endParaRPr lang="en-US"/>
          </a:p>
        </p:txBody>
      </p:sp>
    </p:spTree>
    <p:extLst>
      <p:ext uri="{BB962C8B-B14F-4D97-AF65-F5344CB8AC3E}">
        <p14:creationId xmlns:p14="http://schemas.microsoft.com/office/powerpoint/2010/main" val="20217683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BDE21B3-6AF7-4B2B-911A-948CD11543AB}" type="slidenum">
              <a:rPr lang="en-US" smtClean="0"/>
              <a:t>24</a:t>
            </a:fld>
            <a:endParaRPr lang="en-US"/>
          </a:p>
        </p:txBody>
      </p:sp>
    </p:spTree>
    <p:extLst>
      <p:ext uri="{BB962C8B-B14F-4D97-AF65-F5344CB8AC3E}">
        <p14:creationId xmlns:p14="http://schemas.microsoft.com/office/powerpoint/2010/main" val="5528577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342834FC-4B6B-4403-88B0-11079102E08A}" type="datetimeFigureOut">
              <a:rPr lang="en-US" smtClean="0"/>
              <a:t>4/9/2021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A85FBF-3F79-4A03-8ED4-CF76A4DF0830}" type="slidenum">
              <a:rPr lang="en-US" smtClean="0"/>
              <a:t>‹#›</a:t>
            </a:fld>
            <a:endParaRPr lang="en-US"/>
          </a:p>
        </p:txBody>
      </p:sp>
    </p:spTree>
    <p:extLst>
      <p:ext uri="{BB962C8B-B14F-4D97-AF65-F5344CB8AC3E}">
        <p14:creationId xmlns:p14="http://schemas.microsoft.com/office/powerpoint/2010/main" val="35475808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42834FC-4B6B-4403-88B0-11079102E08A}" type="datetimeFigureOut">
              <a:rPr lang="en-US" smtClean="0"/>
              <a:t>4/9/2021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A85FBF-3F79-4A03-8ED4-CF76A4DF0830}" type="slidenum">
              <a:rPr lang="en-US" smtClean="0"/>
              <a:t>‹#›</a:t>
            </a:fld>
            <a:endParaRPr lang="en-US"/>
          </a:p>
        </p:txBody>
      </p:sp>
    </p:spTree>
    <p:extLst>
      <p:ext uri="{BB962C8B-B14F-4D97-AF65-F5344CB8AC3E}">
        <p14:creationId xmlns:p14="http://schemas.microsoft.com/office/powerpoint/2010/main" val="24868064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42834FC-4B6B-4403-88B0-11079102E08A}" type="datetimeFigureOut">
              <a:rPr lang="en-US" smtClean="0"/>
              <a:t>4/9/2021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A85FBF-3F79-4A03-8ED4-CF76A4DF0830}" type="slidenum">
              <a:rPr lang="en-US" smtClean="0"/>
              <a:t>‹#›</a:t>
            </a:fld>
            <a:endParaRPr lang="en-US"/>
          </a:p>
        </p:txBody>
      </p:sp>
    </p:spTree>
    <p:extLst>
      <p:ext uri="{BB962C8B-B14F-4D97-AF65-F5344CB8AC3E}">
        <p14:creationId xmlns:p14="http://schemas.microsoft.com/office/powerpoint/2010/main" val="39203879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42834FC-4B6B-4403-88B0-11079102E08A}" type="datetimeFigureOut">
              <a:rPr lang="en-US" smtClean="0"/>
              <a:t>4/9/2021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A85FBF-3F79-4A03-8ED4-CF76A4DF0830}" type="slidenum">
              <a:rPr lang="en-US" smtClean="0"/>
              <a:t>‹#›</a:t>
            </a:fld>
            <a:endParaRPr lang="en-US"/>
          </a:p>
        </p:txBody>
      </p:sp>
    </p:spTree>
    <p:extLst>
      <p:ext uri="{BB962C8B-B14F-4D97-AF65-F5344CB8AC3E}">
        <p14:creationId xmlns:p14="http://schemas.microsoft.com/office/powerpoint/2010/main" val="3782702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42834FC-4B6B-4403-88B0-11079102E08A}" type="datetimeFigureOut">
              <a:rPr lang="en-US" smtClean="0"/>
              <a:t>4/9/2021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A85FBF-3F79-4A03-8ED4-CF76A4DF0830}" type="slidenum">
              <a:rPr lang="en-US" smtClean="0"/>
              <a:t>‹#›</a:t>
            </a:fld>
            <a:endParaRPr lang="en-US"/>
          </a:p>
        </p:txBody>
      </p:sp>
    </p:spTree>
    <p:extLst>
      <p:ext uri="{BB962C8B-B14F-4D97-AF65-F5344CB8AC3E}">
        <p14:creationId xmlns:p14="http://schemas.microsoft.com/office/powerpoint/2010/main" val="23476572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42834FC-4B6B-4403-88B0-11079102E08A}" type="datetimeFigureOut">
              <a:rPr lang="en-US" smtClean="0"/>
              <a:t>4/9/2021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BA85FBF-3F79-4A03-8ED4-CF76A4DF0830}" type="slidenum">
              <a:rPr lang="en-US" smtClean="0"/>
              <a:t>‹#›</a:t>
            </a:fld>
            <a:endParaRPr lang="en-US"/>
          </a:p>
        </p:txBody>
      </p:sp>
    </p:spTree>
    <p:extLst>
      <p:ext uri="{BB962C8B-B14F-4D97-AF65-F5344CB8AC3E}">
        <p14:creationId xmlns:p14="http://schemas.microsoft.com/office/powerpoint/2010/main" val="2463163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42834FC-4B6B-4403-88B0-11079102E08A}" type="datetimeFigureOut">
              <a:rPr lang="en-US" smtClean="0"/>
              <a:t>4/9/2021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BA85FBF-3F79-4A03-8ED4-CF76A4DF0830}" type="slidenum">
              <a:rPr lang="en-US" smtClean="0"/>
              <a:t>‹#›</a:t>
            </a:fld>
            <a:endParaRPr lang="en-US"/>
          </a:p>
        </p:txBody>
      </p:sp>
    </p:spTree>
    <p:extLst>
      <p:ext uri="{BB962C8B-B14F-4D97-AF65-F5344CB8AC3E}">
        <p14:creationId xmlns:p14="http://schemas.microsoft.com/office/powerpoint/2010/main" val="37877051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42834FC-4B6B-4403-88B0-11079102E08A}" type="datetimeFigureOut">
              <a:rPr lang="en-US" smtClean="0"/>
              <a:t>4/9/2021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BA85FBF-3F79-4A03-8ED4-CF76A4DF0830}" type="slidenum">
              <a:rPr lang="en-US" smtClean="0"/>
              <a:t>‹#›</a:t>
            </a:fld>
            <a:endParaRPr lang="en-US"/>
          </a:p>
        </p:txBody>
      </p:sp>
    </p:spTree>
    <p:extLst>
      <p:ext uri="{BB962C8B-B14F-4D97-AF65-F5344CB8AC3E}">
        <p14:creationId xmlns:p14="http://schemas.microsoft.com/office/powerpoint/2010/main" val="22164442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42834FC-4B6B-4403-88B0-11079102E08A}" type="datetimeFigureOut">
              <a:rPr lang="en-US" smtClean="0"/>
              <a:t>4/9/2021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BA85FBF-3F79-4A03-8ED4-CF76A4DF0830}" type="slidenum">
              <a:rPr lang="en-US" smtClean="0"/>
              <a:t>‹#›</a:t>
            </a:fld>
            <a:endParaRPr lang="en-US"/>
          </a:p>
        </p:txBody>
      </p:sp>
    </p:spTree>
    <p:extLst>
      <p:ext uri="{BB962C8B-B14F-4D97-AF65-F5344CB8AC3E}">
        <p14:creationId xmlns:p14="http://schemas.microsoft.com/office/powerpoint/2010/main" val="20951390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42834FC-4B6B-4403-88B0-11079102E08A}" type="datetimeFigureOut">
              <a:rPr lang="en-US" smtClean="0"/>
              <a:t>4/9/2021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BA85FBF-3F79-4A03-8ED4-CF76A4DF0830}" type="slidenum">
              <a:rPr lang="en-US" smtClean="0"/>
              <a:t>‹#›</a:t>
            </a:fld>
            <a:endParaRPr lang="en-US"/>
          </a:p>
        </p:txBody>
      </p:sp>
    </p:spTree>
    <p:extLst>
      <p:ext uri="{BB962C8B-B14F-4D97-AF65-F5344CB8AC3E}">
        <p14:creationId xmlns:p14="http://schemas.microsoft.com/office/powerpoint/2010/main" val="36436631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42834FC-4B6B-4403-88B0-11079102E08A}" type="datetimeFigureOut">
              <a:rPr lang="en-US" smtClean="0"/>
              <a:t>4/9/2021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BA85FBF-3F79-4A03-8ED4-CF76A4DF0830}" type="slidenum">
              <a:rPr lang="en-US" smtClean="0"/>
              <a:t>‹#›</a:t>
            </a:fld>
            <a:endParaRPr lang="en-US"/>
          </a:p>
        </p:txBody>
      </p:sp>
    </p:spTree>
    <p:extLst>
      <p:ext uri="{BB962C8B-B14F-4D97-AF65-F5344CB8AC3E}">
        <p14:creationId xmlns:p14="http://schemas.microsoft.com/office/powerpoint/2010/main" val="17931628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42834FC-4B6B-4403-88B0-11079102E08A}" type="datetimeFigureOut">
              <a:rPr lang="en-US" smtClean="0"/>
              <a:t>4/9/2021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BA85FBF-3F79-4A03-8ED4-CF76A4DF0830}" type="slidenum">
              <a:rPr lang="en-US" smtClean="0"/>
              <a:t>‹#›</a:t>
            </a:fld>
            <a:endParaRPr lang="en-US"/>
          </a:p>
        </p:txBody>
      </p:sp>
    </p:spTree>
    <p:extLst>
      <p:ext uri="{BB962C8B-B14F-4D97-AF65-F5344CB8AC3E}">
        <p14:creationId xmlns:p14="http://schemas.microsoft.com/office/powerpoint/2010/main" val="16150217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www.cocuco.org/" TargetMode="External"/><Relationship Id="rId2" Type="http://schemas.openxmlformats.org/officeDocument/2006/relationships/hyperlink" Target="mailto:tagliazucchi.enzo@googlemail.com"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21.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2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2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50.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49.png"/></Relationships>
</file>

<file path=ppt/slides/_rels/slide25.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2.png"/><Relationship Id="rId7" Type="http://schemas.openxmlformats.org/officeDocument/2006/relationships/image" Target="../media/image55.png"/><Relationship Id="rId2" Type="http://schemas.openxmlformats.org/officeDocument/2006/relationships/image" Target="../media/image51.png"/><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54.png"/><Relationship Id="rId4" Type="http://schemas.openxmlformats.org/officeDocument/2006/relationships/image" Target="../media/image53.png"/></Relationships>
</file>

<file path=ppt/slides/_rels/slide2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0.png"/><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58.png"/></Relationships>
</file>

<file path=ppt/slides/_rels/slide2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2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 Id="rId5" Type="http://schemas.openxmlformats.org/officeDocument/2006/relationships/image" Target="../media/image68.png"/><Relationship Id="rId4" Type="http://schemas.openxmlformats.org/officeDocument/2006/relationships/image" Target="../media/image67.png"/></Relationships>
</file>

<file path=ppt/slides/_rels/slide2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gi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9.gif"/><Relationship Id="rId7"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3.jpeg"/><Relationship Id="rId5" Type="http://schemas.openxmlformats.org/officeDocument/2006/relationships/image" Target="../media/image12.jpeg"/><Relationship Id="rId10" Type="http://schemas.openxmlformats.org/officeDocument/2006/relationships/image" Target="../media/image17.jpeg"/><Relationship Id="rId4" Type="http://schemas.openxmlformats.org/officeDocument/2006/relationships/image" Target="../media/image11.gif"/><Relationship Id="rId9" Type="http://schemas.openxmlformats.org/officeDocument/2006/relationships/image" Target="../media/image16.jpeg"/></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28600" y="4267200"/>
            <a:ext cx="6096000" cy="2154436"/>
          </a:xfrm>
          <a:prstGeom prst="rect">
            <a:avLst/>
          </a:prstGeom>
          <a:noFill/>
        </p:spPr>
        <p:txBody>
          <a:bodyPr wrap="square" rtlCol="0">
            <a:spAutoFit/>
          </a:bodyPr>
          <a:lstStyle/>
          <a:p>
            <a:endParaRPr lang="es-AR" sz="2000" dirty="0">
              <a:latin typeface="Bahnschrift SemiBold" pitchFamily="34" charset="0"/>
            </a:endParaRPr>
          </a:p>
          <a:p>
            <a:r>
              <a:rPr lang="es-AR" sz="2400" dirty="0">
                <a:latin typeface="Bahnschrift SemiBold" pitchFamily="34" charset="0"/>
              </a:rPr>
              <a:t>Prof. Enzo </a:t>
            </a:r>
            <a:r>
              <a:rPr lang="es-AR" sz="2400" dirty="0" err="1">
                <a:latin typeface="Bahnschrift SemiBold" pitchFamily="34" charset="0"/>
              </a:rPr>
              <a:t>Tagliazucchi</a:t>
            </a:r>
            <a:endParaRPr lang="es-AR" sz="2400" dirty="0">
              <a:latin typeface="Bahnschrift SemiBold" pitchFamily="34" charset="0"/>
            </a:endParaRPr>
          </a:p>
          <a:p>
            <a:endParaRPr lang="es-AR" sz="2400" dirty="0">
              <a:latin typeface="Bahnschrift SemiBold" pitchFamily="34" charset="0"/>
            </a:endParaRPr>
          </a:p>
          <a:p>
            <a:r>
              <a:rPr lang="es-AR" sz="2400" dirty="0" err="1">
                <a:latin typeface="Bahnschrift SemiBold" pitchFamily="34" charset="0"/>
                <a:hlinkClick r:id="rId2"/>
              </a:rPr>
              <a:t>tagliazucchi.enzo</a:t>
            </a:r>
            <a:r>
              <a:rPr lang="en-US" sz="2400" dirty="0">
                <a:latin typeface="Bahnschrift SemiBold" pitchFamily="34" charset="0"/>
                <a:hlinkClick r:id="rId2"/>
              </a:rPr>
              <a:t>@googlemail.com</a:t>
            </a:r>
            <a:endParaRPr lang="en-US" sz="2400" dirty="0">
              <a:latin typeface="Bahnschrift SemiBold" pitchFamily="34" charset="0"/>
            </a:endParaRPr>
          </a:p>
          <a:p>
            <a:r>
              <a:rPr lang="en-US" sz="2400" dirty="0">
                <a:latin typeface="Bahnschrift SemiBold" pitchFamily="34" charset="0"/>
                <a:hlinkClick r:id="rId3"/>
              </a:rPr>
              <a:t>www.cocuco.org</a:t>
            </a:r>
            <a:r>
              <a:rPr lang="en-US" sz="2400" dirty="0">
                <a:latin typeface="Bahnschrift SemiBold" pitchFamily="34" charset="0"/>
              </a:rPr>
              <a:t> </a:t>
            </a:r>
          </a:p>
          <a:p>
            <a:endParaRPr lang="en-US" dirty="0"/>
          </a:p>
        </p:txBody>
      </p:sp>
      <p:sp>
        <p:nvSpPr>
          <p:cNvPr id="5" name="TextBox 4"/>
          <p:cNvSpPr txBox="1"/>
          <p:nvPr/>
        </p:nvSpPr>
        <p:spPr>
          <a:xfrm>
            <a:off x="381000" y="257651"/>
            <a:ext cx="8763000" cy="3754874"/>
          </a:xfrm>
          <a:prstGeom prst="rect">
            <a:avLst/>
          </a:prstGeom>
          <a:noFill/>
        </p:spPr>
        <p:txBody>
          <a:bodyPr wrap="square" rtlCol="0">
            <a:spAutoFit/>
          </a:bodyPr>
          <a:lstStyle/>
          <a:p>
            <a:endParaRPr lang="es-AR" sz="2000" dirty="0">
              <a:latin typeface="Bahnschrift SemiBold" pitchFamily="34" charset="0"/>
            </a:endParaRPr>
          </a:p>
          <a:p>
            <a:r>
              <a:rPr lang="es-AR" sz="4400" dirty="0">
                <a:latin typeface="Bahnschrift SemiBold" pitchFamily="34" charset="0"/>
              </a:rPr>
              <a:t>Laboratorio de datos, clase 6</a:t>
            </a:r>
          </a:p>
          <a:p>
            <a:endParaRPr lang="es-AR" sz="4400" dirty="0">
              <a:latin typeface="Bahnschrift SemiBold" pitchFamily="34" charset="0"/>
            </a:endParaRPr>
          </a:p>
          <a:p>
            <a:r>
              <a:rPr lang="es-AR" sz="4400" dirty="0">
                <a:latin typeface="Bahnschrift SemiBold" pitchFamily="34" charset="0"/>
              </a:rPr>
              <a:t>Inferencia, predicción, y regresión lineal</a:t>
            </a:r>
          </a:p>
          <a:p>
            <a:endParaRPr lang="es-AR" sz="2400" dirty="0">
              <a:latin typeface="Bahnschrift SemiBold" pitchFamily="34" charset="0"/>
            </a:endParaRPr>
          </a:p>
          <a:p>
            <a:endParaRPr lang="en-US" dirty="0"/>
          </a:p>
        </p:txBody>
      </p:sp>
    </p:spTree>
    <p:extLst>
      <p:ext uri="{BB962C8B-B14F-4D97-AF65-F5344CB8AC3E}">
        <p14:creationId xmlns:p14="http://schemas.microsoft.com/office/powerpoint/2010/main" val="12129788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28877" y="1905000"/>
            <a:ext cx="8286245" cy="3657600"/>
          </a:xfrm>
          <a:prstGeom prst="rect">
            <a:avLst/>
          </a:prstGeom>
        </p:spPr>
      </p:pic>
      <p:sp>
        <p:nvSpPr>
          <p:cNvPr id="3" name="TextBox 2">
            <a:extLst>
              <a:ext uri="{FF2B5EF4-FFF2-40B4-BE49-F238E27FC236}">
                <a16:creationId xmlns:a16="http://schemas.microsoft.com/office/drawing/2014/main" id="{D10BE327-E62F-47DF-BB57-FDBF162A3B2F}"/>
              </a:ext>
            </a:extLst>
          </p:cNvPr>
          <p:cNvSpPr txBox="1"/>
          <p:nvPr/>
        </p:nvSpPr>
        <p:spPr>
          <a:xfrm>
            <a:off x="152400" y="0"/>
            <a:ext cx="8763000" cy="2831544"/>
          </a:xfrm>
          <a:prstGeom prst="rect">
            <a:avLst/>
          </a:prstGeom>
          <a:noFill/>
        </p:spPr>
        <p:txBody>
          <a:bodyPr wrap="square" rtlCol="0">
            <a:spAutoFit/>
          </a:bodyPr>
          <a:lstStyle/>
          <a:p>
            <a:endParaRPr lang="es-AR" sz="2000" dirty="0">
              <a:latin typeface="Bahnschrift SemiBold" pitchFamily="34" charset="0"/>
            </a:endParaRPr>
          </a:p>
          <a:p>
            <a:pPr algn="ctr"/>
            <a:r>
              <a:rPr lang="es-AR" sz="3600" dirty="0">
                <a:latin typeface="Bahnschrift SemiBold" pitchFamily="34" charset="0"/>
              </a:rPr>
              <a:t>Correlación (estadística) </a:t>
            </a:r>
          </a:p>
          <a:p>
            <a:pPr algn="ctr"/>
            <a:r>
              <a:rPr lang="es-AR" sz="3600" dirty="0">
                <a:latin typeface="Bahnschrift SemiBold" pitchFamily="34" charset="0"/>
              </a:rPr>
              <a:t>vs. regresión (inferencia)</a:t>
            </a:r>
          </a:p>
          <a:p>
            <a:endParaRPr lang="es-AR" sz="4400" dirty="0">
              <a:latin typeface="Bahnschrift SemiBold" pitchFamily="34" charset="0"/>
            </a:endParaRPr>
          </a:p>
          <a:p>
            <a:endParaRPr lang="es-AR" sz="2400" dirty="0">
              <a:latin typeface="Bahnschrift SemiBold" pitchFamily="34" charset="0"/>
            </a:endParaRPr>
          </a:p>
          <a:p>
            <a:endParaRPr lang="en-US" dirty="0"/>
          </a:p>
        </p:txBody>
      </p:sp>
    </p:spTree>
    <p:extLst>
      <p:ext uri="{BB962C8B-B14F-4D97-AF65-F5344CB8AC3E}">
        <p14:creationId xmlns:p14="http://schemas.microsoft.com/office/powerpoint/2010/main" val="387600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27001" y="486392"/>
            <a:ext cx="9016999" cy="1384995"/>
          </a:xfrm>
          <a:prstGeom prst="rect">
            <a:avLst/>
          </a:prstGeom>
        </p:spPr>
        <p:txBody>
          <a:bodyPr wrap="square">
            <a:spAutoFit/>
          </a:bodyPr>
          <a:lstStyle/>
          <a:p>
            <a:r>
              <a:rPr lang="en-US" sz="2400" dirty="0">
                <a:latin typeface="Bahnschrift" panose="020B0502040204020203" pitchFamily="34" charset="0"/>
              </a:rPr>
              <a:t>“</a:t>
            </a:r>
            <a:r>
              <a:rPr lang="en-US" sz="2400" i="1" dirty="0">
                <a:latin typeface="Bahnschrift" panose="020B0502040204020203" pitchFamily="34" charset="0"/>
              </a:rPr>
              <a:t>La </a:t>
            </a:r>
            <a:r>
              <a:rPr lang="en-US" sz="2400" i="1" dirty="0" err="1">
                <a:latin typeface="Bahnschrift" panose="020B0502040204020203" pitchFamily="34" charset="0"/>
              </a:rPr>
              <a:t>fragilidad</a:t>
            </a:r>
            <a:r>
              <a:rPr lang="en-US" sz="2400" i="1" dirty="0">
                <a:latin typeface="Bahnschrift" panose="020B0502040204020203" pitchFamily="34" charset="0"/>
              </a:rPr>
              <a:t> del </a:t>
            </a:r>
            <a:r>
              <a:rPr lang="en-US" sz="2400" i="1" dirty="0" err="1">
                <a:latin typeface="Bahnschrift" panose="020B0502040204020203" pitchFamily="34" charset="0"/>
              </a:rPr>
              <a:t>acero</a:t>
            </a:r>
            <a:r>
              <a:rPr lang="en-US" sz="2400" i="1" dirty="0">
                <a:latin typeface="Bahnschrift" panose="020B0502040204020203" pitchFamily="34" charset="0"/>
              </a:rPr>
              <a:t> (</a:t>
            </a:r>
            <a:r>
              <a:rPr lang="en-US" sz="2400" i="1" dirty="0" err="1">
                <a:latin typeface="Bahnschrift" panose="020B0502040204020203" pitchFamily="34" charset="0"/>
              </a:rPr>
              <a:t>medida</a:t>
            </a:r>
            <a:r>
              <a:rPr lang="en-US" sz="2400" i="1" dirty="0">
                <a:latin typeface="Bahnschrift" panose="020B0502040204020203" pitchFamily="34" charset="0"/>
              </a:rPr>
              <a:t> </a:t>
            </a:r>
            <a:r>
              <a:rPr lang="en-US" sz="2400" i="1" dirty="0" err="1">
                <a:latin typeface="Bahnschrift" panose="020B0502040204020203" pitchFamily="34" charset="0"/>
              </a:rPr>
              <a:t>como</a:t>
            </a:r>
            <a:r>
              <a:rPr lang="en-US" sz="2400" i="1" dirty="0">
                <a:latin typeface="Bahnschrift" panose="020B0502040204020203" pitchFamily="34" charset="0"/>
              </a:rPr>
              <a:t> la </a:t>
            </a:r>
            <a:r>
              <a:rPr lang="en-US" sz="2400" i="1" dirty="0" err="1">
                <a:latin typeface="Bahnschrift" panose="020B0502040204020203" pitchFamily="34" charset="0"/>
              </a:rPr>
              <a:t>energía</a:t>
            </a:r>
            <a:r>
              <a:rPr lang="en-US" sz="2400" i="1" dirty="0">
                <a:latin typeface="Bahnschrift" panose="020B0502040204020203" pitchFamily="34" charset="0"/>
              </a:rPr>
              <a:t> de un golpe </a:t>
            </a:r>
            <a:r>
              <a:rPr lang="en-US" sz="2400" i="1" dirty="0" err="1">
                <a:latin typeface="Bahnschrift" panose="020B0502040204020203" pitchFamily="34" charset="0"/>
              </a:rPr>
              <a:t>necesaria</a:t>
            </a:r>
            <a:r>
              <a:rPr lang="en-US" sz="2400" i="1" dirty="0">
                <a:latin typeface="Bahnschrift" panose="020B0502040204020203" pitchFamily="34" charset="0"/>
              </a:rPr>
              <a:t> para </a:t>
            </a:r>
            <a:r>
              <a:rPr lang="en-US" sz="2400" i="1" dirty="0" err="1">
                <a:latin typeface="Bahnschrift" panose="020B0502040204020203" pitchFamily="34" charset="0"/>
              </a:rPr>
              <a:t>romperlos</a:t>
            </a:r>
            <a:r>
              <a:rPr lang="en-US" sz="2400" i="1" dirty="0">
                <a:latin typeface="Bahnschrift" panose="020B0502040204020203" pitchFamily="34" charset="0"/>
              </a:rPr>
              <a:t>) </a:t>
            </a:r>
            <a:r>
              <a:rPr lang="en-US" sz="2400" i="1" dirty="0" err="1">
                <a:latin typeface="Bahnschrift" panose="020B0502040204020203" pitchFamily="34" charset="0"/>
              </a:rPr>
              <a:t>depende</a:t>
            </a:r>
            <a:r>
              <a:rPr lang="en-US" sz="2400" i="1" dirty="0">
                <a:latin typeface="Bahnschrift" panose="020B0502040204020203" pitchFamily="34" charset="0"/>
              </a:rPr>
              <a:t> de la </a:t>
            </a:r>
            <a:r>
              <a:rPr lang="en-US" sz="2400" i="1" dirty="0" err="1">
                <a:latin typeface="Bahnschrift" panose="020B0502040204020203" pitchFamily="34" charset="0"/>
              </a:rPr>
              <a:t>temperatura</a:t>
            </a:r>
            <a:r>
              <a:rPr lang="en-US" sz="2400" dirty="0">
                <a:latin typeface="Bahnschrift" panose="020B0502040204020203" pitchFamily="34" charset="0"/>
              </a:rPr>
              <a:t>”</a:t>
            </a:r>
          </a:p>
          <a:p>
            <a:br>
              <a:rPr lang="en-US" dirty="0"/>
            </a:br>
            <a:endParaRPr lang="en-US" dirty="0"/>
          </a:p>
        </p:txBody>
      </p:sp>
      <p:sp>
        <p:nvSpPr>
          <p:cNvPr id="5" name="Rectangle 4"/>
          <p:cNvSpPr/>
          <p:nvPr/>
        </p:nvSpPr>
        <p:spPr>
          <a:xfrm>
            <a:off x="127002" y="1696016"/>
            <a:ext cx="8593666" cy="2862322"/>
          </a:xfrm>
          <a:prstGeom prst="rect">
            <a:avLst/>
          </a:prstGeom>
        </p:spPr>
        <p:txBody>
          <a:bodyPr wrap="square">
            <a:spAutoFit/>
          </a:bodyPr>
          <a:lstStyle/>
          <a:p>
            <a:r>
              <a:rPr lang="en-US" sz="2000" dirty="0" err="1">
                <a:latin typeface="Bahnschrift" panose="020B0502040204020203" pitchFamily="34" charset="0"/>
              </a:rPr>
              <a:t>Medimos</a:t>
            </a:r>
            <a:r>
              <a:rPr lang="en-US" sz="2000" dirty="0">
                <a:latin typeface="Bahnschrift" panose="020B0502040204020203" pitchFamily="34" charset="0"/>
              </a:rPr>
              <a:t> la </a:t>
            </a:r>
            <a:r>
              <a:rPr lang="en-US" sz="2000" dirty="0" err="1">
                <a:latin typeface="Bahnschrift" panose="020B0502040204020203" pitchFamily="34" charset="0"/>
              </a:rPr>
              <a:t>fragilidad</a:t>
            </a:r>
            <a:r>
              <a:rPr lang="en-US" sz="2000" dirty="0">
                <a:latin typeface="Bahnschrift" panose="020B0502040204020203" pitchFamily="34" charset="0"/>
              </a:rPr>
              <a:t> (</a:t>
            </a:r>
            <a:r>
              <a:rPr lang="en-US" sz="2000" b="1" dirty="0">
                <a:latin typeface="Bahnschrift" panose="020B0502040204020203" pitchFamily="34" charset="0"/>
              </a:rPr>
              <a:t>F</a:t>
            </a:r>
            <a:r>
              <a:rPr lang="en-US" sz="2000" dirty="0">
                <a:latin typeface="Bahnschrift" panose="020B0502040204020203" pitchFamily="34" charset="0"/>
              </a:rPr>
              <a:t>) de </a:t>
            </a:r>
            <a:r>
              <a:rPr lang="en-US" sz="2000" dirty="0" err="1">
                <a:latin typeface="Bahnschrift" panose="020B0502040204020203" pitchFamily="34" charset="0"/>
              </a:rPr>
              <a:t>una</a:t>
            </a:r>
            <a:r>
              <a:rPr lang="en-US" sz="2000" dirty="0">
                <a:latin typeface="Bahnschrift" panose="020B0502040204020203" pitchFamily="34" charset="0"/>
              </a:rPr>
              <a:t> </a:t>
            </a:r>
            <a:r>
              <a:rPr lang="en-US" sz="2000" dirty="0" err="1">
                <a:latin typeface="Bahnschrift" panose="020B0502040204020203" pitchFamily="34" charset="0"/>
              </a:rPr>
              <a:t>pieza</a:t>
            </a:r>
            <a:r>
              <a:rPr lang="en-US" sz="2000" dirty="0">
                <a:latin typeface="Bahnschrift" panose="020B0502040204020203" pitchFamily="34" charset="0"/>
              </a:rPr>
              <a:t> de </a:t>
            </a:r>
            <a:r>
              <a:rPr lang="en-US" sz="2000" dirty="0" err="1">
                <a:latin typeface="Bahnschrift" panose="020B0502040204020203" pitchFamily="34" charset="0"/>
              </a:rPr>
              <a:t>acero</a:t>
            </a:r>
            <a:r>
              <a:rPr lang="en-US" sz="2000" dirty="0">
                <a:latin typeface="Bahnschrift" panose="020B0502040204020203" pitchFamily="34" charset="0"/>
              </a:rPr>
              <a:t> y </a:t>
            </a:r>
            <a:r>
              <a:rPr lang="en-US" sz="2000" dirty="0" err="1">
                <a:latin typeface="Bahnschrift" panose="020B0502040204020203" pitchFamily="34" charset="0"/>
              </a:rPr>
              <a:t>medimos</a:t>
            </a:r>
            <a:r>
              <a:rPr lang="en-US" sz="2000" dirty="0">
                <a:latin typeface="Bahnschrift" panose="020B0502040204020203" pitchFamily="34" charset="0"/>
              </a:rPr>
              <a:t> la </a:t>
            </a:r>
            <a:r>
              <a:rPr lang="en-US" sz="2000" dirty="0" err="1">
                <a:latin typeface="Bahnschrift" panose="020B0502040204020203" pitchFamily="34" charset="0"/>
              </a:rPr>
              <a:t>temperatura</a:t>
            </a:r>
            <a:r>
              <a:rPr lang="en-US" sz="2000" dirty="0">
                <a:latin typeface="Bahnschrift" panose="020B0502040204020203" pitchFamily="34" charset="0"/>
              </a:rPr>
              <a:t> de </a:t>
            </a:r>
            <a:r>
              <a:rPr lang="en-US" sz="2000" dirty="0" err="1">
                <a:latin typeface="Bahnschrift" panose="020B0502040204020203" pitchFamily="34" charset="0"/>
              </a:rPr>
              <a:t>dicha</a:t>
            </a:r>
            <a:r>
              <a:rPr lang="en-US" sz="2000" dirty="0">
                <a:latin typeface="Bahnschrift" panose="020B0502040204020203" pitchFamily="34" charset="0"/>
              </a:rPr>
              <a:t> </a:t>
            </a:r>
            <a:r>
              <a:rPr lang="en-US" sz="2000" dirty="0" err="1">
                <a:latin typeface="Bahnschrift" panose="020B0502040204020203" pitchFamily="34" charset="0"/>
              </a:rPr>
              <a:t>pieza</a:t>
            </a:r>
            <a:r>
              <a:rPr lang="en-US" sz="2000" dirty="0">
                <a:latin typeface="Bahnschrift" panose="020B0502040204020203" pitchFamily="34" charset="0"/>
              </a:rPr>
              <a:t> (</a:t>
            </a:r>
            <a:r>
              <a:rPr lang="en-US" sz="2000" b="1" dirty="0">
                <a:latin typeface="Bahnschrift" panose="020B0502040204020203" pitchFamily="34" charset="0"/>
              </a:rPr>
              <a:t>T</a:t>
            </a:r>
            <a:r>
              <a:rPr lang="en-US" sz="2000" dirty="0">
                <a:latin typeface="Bahnschrift" panose="020B0502040204020203" pitchFamily="34" charset="0"/>
              </a:rPr>
              <a:t>):</a:t>
            </a:r>
          </a:p>
          <a:p>
            <a:endParaRPr lang="en-US" sz="2000" dirty="0"/>
          </a:p>
          <a:p>
            <a:r>
              <a:rPr lang="en-US" sz="2000" b="1" dirty="0">
                <a:latin typeface="Bahnschrift" panose="020B0502040204020203" pitchFamily="34" charset="0"/>
              </a:rPr>
              <a:t>T</a:t>
            </a:r>
            <a:r>
              <a:rPr lang="en-US" sz="2000" dirty="0">
                <a:latin typeface="Bahnschrift" panose="020B0502040204020203" pitchFamily="34" charset="0"/>
              </a:rPr>
              <a:t>: 50º</a:t>
            </a:r>
          </a:p>
          <a:p>
            <a:endParaRPr lang="en-US" sz="2000" dirty="0"/>
          </a:p>
          <a:p>
            <a:r>
              <a:rPr lang="en-US" sz="2000" b="1" dirty="0">
                <a:latin typeface="Bahnschrift" panose="020B0502040204020203" pitchFamily="34" charset="0"/>
              </a:rPr>
              <a:t>F</a:t>
            </a:r>
            <a:r>
              <a:rPr lang="en-US" sz="2000" dirty="0">
                <a:latin typeface="Bahnschrift" panose="020B0502040204020203" pitchFamily="34" charset="0"/>
              </a:rPr>
              <a:t>: 53.2</a:t>
            </a:r>
          </a:p>
          <a:p>
            <a:endParaRPr lang="en-US" sz="2000" dirty="0"/>
          </a:p>
          <a:p>
            <a:endParaRPr lang="en-US" sz="2000" dirty="0"/>
          </a:p>
          <a:p>
            <a:endParaRPr lang="en-US" sz="2000" dirty="0"/>
          </a:p>
        </p:txBody>
      </p:sp>
      <p:sp>
        <p:nvSpPr>
          <p:cNvPr id="2" name="Rectangle 1"/>
          <p:cNvSpPr/>
          <p:nvPr/>
        </p:nvSpPr>
        <p:spPr>
          <a:xfrm>
            <a:off x="127003" y="4092063"/>
            <a:ext cx="4126620" cy="646331"/>
          </a:xfrm>
          <a:prstGeom prst="rect">
            <a:avLst/>
          </a:prstGeom>
        </p:spPr>
        <p:txBody>
          <a:bodyPr wrap="square">
            <a:spAutoFit/>
          </a:bodyPr>
          <a:lstStyle/>
          <a:p>
            <a:r>
              <a:rPr lang="mr-IN" dirty="0">
                <a:latin typeface="Bahnschrift" panose="020B0502040204020203" pitchFamily="34" charset="0"/>
              </a:rPr>
              <a:t>…</a:t>
            </a:r>
            <a:r>
              <a:rPr lang="es-ES_tradnl" dirty="0">
                <a:latin typeface="Bahnschrift" panose="020B0502040204020203" pitchFamily="34" charset="0"/>
              </a:rPr>
              <a:t> e indicamos la medición con un punto de coordenadas x=50, y=53.2.</a:t>
            </a:r>
            <a:endParaRPr lang="en-US" dirty="0">
              <a:latin typeface="Bahnschrift" panose="020B0502040204020203" pitchFamily="34" charset="0"/>
            </a:endParaRPr>
          </a:p>
        </p:txBody>
      </p:sp>
      <p:pic>
        <p:nvPicPr>
          <p:cNvPr id="6" name="Picture 5"/>
          <p:cNvPicPr>
            <a:picLocks noChangeAspect="1"/>
          </p:cNvPicPr>
          <p:nvPr/>
        </p:nvPicPr>
        <p:blipFill>
          <a:blip r:embed="rId3"/>
          <a:stretch>
            <a:fillRect/>
          </a:stretch>
        </p:blipFill>
        <p:spPr>
          <a:xfrm>
            <a:off x="4676954" y="3504446"/>
            <a:ext cx="4169217" cy="2993852"/>
          </a:xfrm>
          <a:prstGeom prst="rect">
            <a:avLst/>
          </a:prstGeom>
        </p:spPr>
      </p:pic>
    </p:spTree>
    <p:extLst>
      <p:ext uri="{BB962C8B-B14F-4D97-AF65-F5344CB8AC3E}">
        <p14:creationId xmlns:p14="http://schemas.microsoft.com/office/powerpoint/2010/main" val="3209826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05208" y="1064755"/>
            <a:ext cx="4572000" cy="923330"/>
          </a:xfrm>
          <a:prstGeom prst="rect">
            <a:avLst/>
          </a:prstGeom>
        </p:spPr>
        <p:txBody>
          <a:bodyPr>
            <a:spAutoFit/>
          </a:bodyPr>
          <a:lstStyle/>
          <a:p>
            <a:r>
              <a:rPr lang="en-US" b="1" dirty="0">
                <a:latin typeface="Bahnschrift" panose="020B0502040204020203" pitchFamily="34" charset="0"/>
              </a:rPr>
              <a:t>T</a:t>
            </a:r>
            <a:r>
              <a:rPr lang="en-US" dirty="0">
                <a:latin typeface="Bahnschrift" panose="020B0502040204020203" pitchFamily="34" charset="0"/>
              </a:rPr>
              <a:t>: 50º, 45º </a:t>
            </a:r>
          </a:p>
          <a:p>
            <a:endParaRPr lang="en-US" dirty="0"/>
          </a:p>
          <a:p>
            <a:r>
              <a:rPr lang="en-US" b="1" dirty="0">
                <a:latin typeface="Bahnschrift" panose="020B0502040204020203" pitchFamily="34" charset="0"/>
              </a:rPr>
              <a:t>F</a:t>
            </a:r>
            <a:r>
              <a:rPr lang="en-US" dirty="0">
                <a:latin typeface="Bahnschrift" panose="020B0502040204020203" pitchFamily="34" charset="0"/>
              </a:rPr>
              <a:t>: 53.2, 56.2</a:t>
            </a:r>
          </a:p>
        </p:txBody>
      </p:sp>
      <p:pic>
        <p:nvPicPr>
          <p:cNvPr id="5" name="Picture 4"/>
          <p:cNvPicPr>
            <a:picLocks noChangeAspect="1"/>
          </p:cNvPicPr>
          <p:nvPr/>
        </p:nvPicPr>
        <p:blipFill>
          <a:blip r:embed="rId2"/>
          <a:stretch>
            <a:fillRect/>
          </a:stretch>
        </p:blipFill>
        <p:spPr>
          <a:xfrm>
            <a:off x="3019157" y="392371"/>
            <a:ext cx="3516101" cy="2566313"/>
          </a:xfrm>
          <a:prstGeom prst="rect">
            <a:avLst/>
          </a:prstGeom>
        </p:spPr>
      </p:pic>
      <p:sp>
        <p:nvSpPr>
          <p:cNvPr id="6" name="Rectangle 5"/>
          <p:cNvSpPr/>
          <p:nvPr/>
        </p:nvSpPr>
        <p:spPr>
          <a:xfrm>
            <a:off x="205208" y="4540608"/>
            <a:ext cx="4572000" cy="923330"/>
          </a:xfrm>
          <a:prstGeom prst="rect">
            <a:avLst/>
          </a:prstGeom>
        </p:spPr>
        <p:txBody>
          <a:bodyPr>
            <a:spAutoFit/>
          </a:bodyPr>
          <a:lstStyle/>
          <a:p>
            <a:r>
              <a:rPr lang="en-US" b="1" dirty="0">
                <a:latin typeface="Bahnschrift" panose="020B0502040204020203" pitchFamily="34" charset="0"/>
              </a:rPr>
              <a:t>T</a:t>
            </a:r>
            <a:r>
              <a:rPr lang="en-US" dirty="0">
                <a:latin typeface="Bahnschrift" panose="020B0502040204020203" pitchFamily="34" charset="0"/>
              </a:rPr>
              <a:t>: 50º, 45º , 40º </a:t>
            </a:r>
          </a:p>
          <a:p>
            <a:endParaRPr lang="en-US" dirty="0"/>
          </a:p>
          <a:p>
            <a:r>
              <a:rPr lang="en-US" b="1" dirty="0">
                <a:latin typeface="Bahnschrift" panose="020B0502040204020203" pitchFamily="34" charset="0"/>
              </a:rPr>
              <a:t>F</a:t>
            </a:r>
            <a:r>
              <a:rPr lang="en-US" dirty="0">
                <a:latin typeface="Bahnschrift" panose="020B0502040204020203" pitchFamily="34" charset="0"/>
              </a:rPr>
              <a:t>: 53.2, 56.2, 44</a:t>
            </a:r>
          </a:p>
        </p:txBody>
      </p:sp>
      <p:pic>
        <p:nvPicPr>
          <p:cNvPr id="7" name="Picture 6"/>
          <p:cNvPicPr>
            <a:picLocks noChangeAspect="1"/>
          </p:cNvPicPr>
          <p:nvPr/>
        </p:nvPicPr>
        <p:blipFill>
          <a:blip r:embed="rId3"/>
          <a:stretch>
            <a:fillRect/>
          </a:stretch>
        </p:blipFill>
        <p:spPr>
          <a:xfrm>
            <a:off x="3145444" y="3876807"/>
            <a:ext cx="3744217" cy="2633863"/>
          </a:xfrm>
          <a:prstGeom prst="rect">
            <a:avLst/>
          </a:prstGeom>
        </p:spPr>
      </p:pic>
    </p:spTree>
    <p:extLst>
      <p:ext uri="{BB962C8B-B14F-4D97-AF65-F5344CB8AC3E}">
        <p14:creationId xmlns:p14="http://schemas.microsoft.com/office/powerpoint/2010/main" val="309943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05208" y="690266"/>
            <a:ext cx="4572000" cy="923330"/>
          </a:xfrm>
          <a:prstGeom prst="rect">
            <a:avLst/>
          </a:prstGeom>
        </p:spPr>
        <p:txBody>
          <a:bodyPr>
            <a:spAutoFit/>
          </a:bodyPr>
          <a:lstStyle/>
          <a:p>
            <a:r>
              <a:rPr lang="en-US" b="1" dirty="0">
                <a:latin typeface="Bahnschrift" panose="020B0502040204020203" pitchFamily="34" charset="0"/>
              </a:rPr>
              <a:t>T</a:t>
            </a:r>
            <a:r>
              <a:rPr lang="en-US" dirty="0">
                <a:latin typeface="Bahnschrift" panose="020B0502040204020203" pitchFamily="34" charset="0"/>
              </a:rPr>
              <a:t>: 50º, 45º , 40º, 35º </a:t>
            </a:r>
          </a:p>
          <a:p>
            <a:endParaRPr lang="en-US" dirty="0"/>
          </a:p>
          <a:p>
            <a:r>
              <a:rPr lang="en-US" b="1" dirty="0">
                <a:latin typeface="Bahnschrift" panose="020B0502040204020203" pitchFamily="34" charset="0"/>
              </a:rPr>
              <a:t>F</a:t>
            </a:r>
            <a:r>
              <a:rPr lang="en-US" dirty="0">
                <a:latin typeface="Bahnschrift" panose="020B0502040204020203" pitchFamily="34" charset="0"/>
              </a:rPr>
              <a:t>: 53.2, 56.2, 44, 55</a:t>
            </a:r>
          </a:p>
        </p:txBody>
      </p:sp>
      <p:pic>
        <p:nvPicPr>
          <p:cNvPr id="6" name="Picture 5"/>
          <p:cNvPicPr>
            <a:picLocks noChangeAspect="1"/>
          </p:cNvPicPr>
          <p:nvPr/>
        </p:nvPicPr>
        <p:blipFill>
          <a:blip r:embed="rId2"/>
          <a:stretch>
            <a:fillRect/>
          </a:stretch>
        </p:blipFill>
        <p:spPr>
          <a:xfrm>
            <a:off x="2917369" y="189721"/>
            <a:ext cx="3750701" cy="2620353"/>
          </a:xfrm>
          <a:prstGeom prst="rect">
            <a:avLst/>
          </a:prstGeom>
        </p:spPr>
      </p:pic>
      <p:pic>
        <p:nvPicPr>
          <p:cNvPr id="8" name="Picture 7"/>
          <p:cNvPicPr>
            <a:picLocks noChangeAspect="1"/>
          </p:cNvPicPr>
          <p:nvPr/>
        </p:nvPicPr>
        <p:blipFill>
          <a:blip r:embed="rId3"/>
          <a:stretch>
            <a:fillRect/>
          </a:stretch>
        </p:blipFill>
        <p:spPr>
          <a:xfrm>
            <a:off x="7156204" y="1384529"/>
            <a:ext cx="1829034" cy="1641810"/>
          </a:xfrm>
          <a:prstGeom prst="rect">
            <a:avLst/>
          </a:prstGeom>
        </p:spPr>
      </p:pic>
      <p:pic>
        <p:nvPicPr>
          <p:cNvPr id="9" name="Picture 8"/>
          <p:cNvPicPr>
            <a:picLocks noChangeAspect="1"/>
          </p:cNvPicPr>
          <p:nvPr/>
        </p:nvPicPr>
        <p:blipFill>
          <a:blip r:embed="rId4"/>
          <a:stretch>
            <a:fillRect/>
          </a:stretch>
        </p:blipFill>
        <p:spPr>
          <a:xfrm>
            <a:off x="359313" y="3566405"/>
            <a:ext cx="4031969" cy="2805752"/>
          </a:xfrm>
          <a:prstGeom prst="rect">
            <a:avLst/>
          </a:prstGeom>
        </p:spPr>
      </p:pic>
      <p:pic>
        <p:nvPicPr>
          <p:cNvPr id="11" name="Picture 10"/>
          <p:cNvPicPr>
            <a:picLocks noChangeAspect="1"/>
          </p:cNvPicPr>
          <p:nvPr/>
        </p:nvPicPr>
        <p:blipFill>
          <a:blip r:embed="rId5"/>
          <a:stretch>
            <a:fillRect/>
          </a:stretch>
        </p:blipFill>
        <p:spPr>
          <a:xfrm>
            <a:off x="4777208" y="3566405"/>
            <a:ext cx="3799106" cy="2587322"/>
          </a:xfrm>
          <a:prstGeom prst="rect">
            <a:avLst/>
          </a:prstGeom>
        </p:spPr>
      </p:pic>
    </p:spTree>
    <p:extLst>
      <p:ext uri="{BB962C8B-B14F-4D97-AF65-F5344CB8AC3E}">
        <p14:creationId xmlns:p14="http://schemas.microsoft.com/office/powerpoint/2010/main" val="2444951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862649" y="391789"/>
            <a:ext cx="5272009" cy="3777367"/>
          </a:xfrm>
          <a:prstGeom prst="rect">
            <a:avLst/>
          </a:prstGeom>
        </p:spPr>
      </p:pic>
      <p:sp>
        <p:nvSpPr>
          <p:cNvPr id="5" name="Rectangle 4"/>
          <p:cNvSpPr/>
          <p:nvPr/>
        </p:nvSpPr>
        <p:spPr>
          <a:xfrm>
            <a:off x="76200" y="4705113"/>
            <a:ext cx="8377214" cy="584776"/>
          </a:xfrm>
          <a:prstGeom prst="rect">
            <a:avLst/>
          </a:prstGeom>
        </p:spPr>
        <p:txBody>
          <a:bodyPr wrap="square">
            <a:spAutoFit/>
          </a:bodyPr>
          <a:lstStyle/>
          <a:p>
            <a:r>
              <a:rPr lang="es-ES_tradnl" sz="1600" b="1" dirty="0">
                <a:latin typeface="Bahnschrift" panose="020B0502040204020203" pitchFamily="34" charset="0"/>
                <a:cs typeface="Arial"/>
              </a:rPr>
              <a:t>T:</a:t>
            </a:r>
            <a:r>
              <a:rPr lang="mr-IN" sz="1600" b="1" dirty="0">
                <a:latin typeface="Bahnschrift" panose="020B0502040204020203" pitchFamily="34" charset="0"/>
                <a:cs typeface="Arial"/>
              </a:rPr>
              <a:t> -100   -95   -90   -85   -80   -75   -70   -65   -60   -55   -50   -45 -40   -35   -30   -25   -20   -15   -10    -5     0     5    10    15    20    25    30    35    40    45    50</a:t>
            </a:r>
            <a:endParaRPr lang="en-US" sz="1600" b="1" dirty="0">
              <a:latin typeface="Bahnschrift" panose="020B0502040204020203" pitchFamily="34" charset="0"/>
              <a:cs typeface="Arial"/>
            </a:endParaRPr>
          </a:p>
        </p:txBody>
      </p:sp>
      <p:sp>
        <p:nvSpPr>
          <p:cNvPr id="7" name="Rectangle 6"/>
          <p:cNvSpPr/>
          <p:nvPr/>
        </p:nvSpPr>
        <p:spPr>
          <a:xfrm>
            <a:off x="0" y="5486516"/>
            <a:ext cx="9144000" cy="584776"/>
          </a:xfrm>
          <a:prstGeom prst="rect">
            <a:avLst/>
          </a:prstGeom>
        </p:spPr>
        <p:txBody>
          <a:bodyPr wrap="square">
            <a:spAutoFit/>
          </a:bodyPr>
          <a:lstStyle/>
          <a:p>
            <a:r>
              <a:rPr lang="mr-IN" sz="1600" b="1" dirty="0">
                <a:latin typeface="Bahnschrift" panose="020B0502040204020203" pitchFamily="34" charset="0"/>
                <a:cs typeface="Arial"/>
              </a:rPr>
              <a:t> </a:t>
            </a:r>
            <a:r>
              <a:rPr lang="es-ES_tradnl" sz="1600" b="1" dirty="0">
                <a:latin typeface="Bahnschrift" panose="020B0502040204020203" pitchFamily="34" charset="0"/>
                <a:cs typeface="Arial"/>
              </a:rPr>
              <a:t>F: -</a:t>
            </a:r>
            <a:r>
              <a:rPr lang="mr-IN" sz="1600" b="1" dirty="0">
                <a:latin typeface="Bahnschrift" panose="020B0502040204020203" pitchFamily="34" charset="0"/>
                <a:cs typeface="Arial"/>
              </a:rPr>
              <a:t>1  </a:t>
            </a:r>
            <a:r>
              <a:rPr lang="es-ES_tradnl" sz="1600" b="1" dirty="0">
                <a:latin typeface="Bahnschrift" panose="020B0502040204020203" pitchFamily="34" charset="0"/>
                <a:cs typeface="Arial"/>
              </a:rPr>
              <a:t>-</a:t>
            </a:r>
            <a:r>
              <a:rPr lang="mr-IN" sz="1600" b="1" dirty="0">
                <a:latin typeface="Bahnschrift" panose="020B0502040204020203" pitchFamily="34" charset="0"/>
                <a:cs typeface="Arial"/>
              </a:rPr>
              <a:t>2.8   </a:t>
            </a:r>
            <a:r>
              <a:rPr lang="es-ES_tradnl" sz="1600" b="1" dirty="0">
                <a:latin typeface="Bahnschrift" panose="020B0502040204020203" pitchFamily="34" charset="0"/>
                <a:cs typeface="Arial"/>
              </a:rPr>
              <a:t>-</a:t>
            </a:r>
            <a:r>
              <a:rPr lang="mr-IN" sz="1600" b="1" dirty="0">
                <a:latin typeface="Bahnschrift" panose="020B0502040204020203" pitchFamily="34" charset="0"/>
                <a:cs typeface="Arial"/>
              </a:rPr>
              <a:t>1.2   </a:t>
            </a:r>
            <a:r>
              <a:rPr lang="es-ES_tradnl" sz="1600" b="1" dirty="0">
                <a:latin typeface="Bahnschrift" panose="020B0502040204020203" pitchFamily="34" charset="0"/>
                <a:cs typeface="Arial"/>
              </a:rPr>
              <a:t>-</a:t>
            </a:r>
            <a:r>
              <a:rPr lang="mr-IN" sz="1600" b="1" dirty="0">
                <a:latin typeface="Bahnschrift" panose="020B0502040204020203" pitchFamily="34" charset="0"/>
                <a:cs typeface="Arial"/>
              </a:rPr>
              <a:t>3.7   </a:t>
            </a:r>
            <a:r>
              <a:rPr lang="es-ES_tradnl" sz="1600" b="1" dirty="0">
                <a:latin typeface="Bahnschrift" panose="020B0502040204020203" pitchFamily="34" charset="0"/>
                <a:cs typeface="Arial"/>
              </a:rPr>
              <a:t>-</a:t>
            </a:r>
            <a:r>
              <a:rPr lang="mr-IN" sz="1600" b="1" dirty="0">
                <a:latin typeface="Bahnschrift" panose="020B0502040204020203" pitchFamily="34" charset="0"/>
                <a:cs typeface="Arial"/>
              </a:rPr>
              <a:t>4.8   14   10.4   5   </a:t>
            </a:r>
            <a:r>
              <a:rPr lang="es-ES_tradnl" sz="1600" b="1" dirty="0">
                <a:latin typeface="Bahnschrift" panose="020B0502040204020203" pitchFamily="34" charset="0"/>
                <a:cs typeface="Arial"/>
              </a:rPr>
              <a:t>-</a:t>
            </a:r>
            <a:r>
              <a:rPr lang="mr-IN" sz="1600" b="1" dirty="0">
                <a:latin typeface="Bahnschrift" panose="020B0502040204020203" pitchFamily="34" charset="0"/>
                <a:cs typeface="Arial"/>
              </a:rPr>
              <a:t>0.8   4.1   11.6   21.7  17.1  18.3.  28.3  41.8  45.5  48.1  46.7   49.3   46.6. 53.7   42.8  52.1   45.6   48.2   52.7   55.2. 44.4  56.3   53.3</a:t>
            </a:r>
            <a:endParaRPr lang="en-US" sz="1600" b="1" dirty="0">
              <a:latin typeface="Bahnschrift" panose="020B0502040204020203" pitchFamily="34" charset="0"/>
              <a:cs typeface="Arial"/>
            </a:endParaRPr>
          </a:p>
        </p:txBody>
      </p:sp>
    </p:spTree>
    <p:extLst>
      <p:ext uri="{BB962C8B-B14F-4D97-AF65-F5344CB8AC3E}">
        <p14:creationId xmlns:p14="http://schemas.microsoft.com/office/powerpoint/2010/main" val="39194631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27001" y="486392"/>
            <a:ext cx="9016999" cy="1384995"/>
          </a:xfrm>
          <a:prstGeom prst="rect">
            <a:avLst/>
          </a:prstGeom>
        </p:spPr>
        <p:txBody>
          <a:bodyPr wrap="square">
            <a:spAutoFit/>
          </a:bodyPr>
          <a:lstStyle/>
          <a:p>
            <a:r>
              <a:rPr lang="en-US" sz="2400" dirty="0">
                <a:latin typeface="Bahnschrift" panose="020B0502040204020203" pitchFamily="34" charset="0"/>
              </a:rPr>
              <a:t>“La </a:t>
            </a:r>
            <a:r>
              <a:rPr lang="en-US" sz="2400" dirty="0" err="1">
                <a:latin typeface="Bahnschrift" panose="020B0502040204020203" pitchFamily="34" charset="0"/>
              </a:rPr>
              <a:t>fragilidad</a:t>
            </a:r>
            <a:r>
              <a:rPr lang="en-US" sz="2400" dirty="0">
                <a:latin typeface="Bahnschrift" panose="020B0502040204020203" pitchFamily="34" charset="0"/>
              </a:rPr>
              <a:t> del </a:t>
            </a:r>
            <a:r>
              <a:rPr lang="en-US" sz="2400" dirty="0" err="1">
                <a:latin typeface="Bahnschrift" panose="020B0502040204020203" pitchFamily="34" charset="0"/>
              </a:rPr>
              <a:t>acero</a:t>
            </a:r>
            <a:r>
              <a:rPr lang="en-US" sz="2400" dirty="0">
                <a:latin typeface="Bahnschrift" panose="020B0502040204020203" pitchFamily="34" charset="0"/>
              </a:rPr>
              <a:t> (</a:t>
            </a:r>
            <a:r>
              <a:rPr lang="en-US" sz="2400" dirty="0" err="1">
                <a:latin typeface="Bahnschrift" panose="020B0502040204020203" pitchFamily="34" charset="0"/>
              </a:rPr>
              <a:t>medida</a:t>
            </a:r>
            <a:r>
              <a:rPr lang="en-US" sz="2400" dirty="0">
                <a:latin typeface="Bahnschrift" panose="020B0502040204020203" pitchFamily="34" charset="0"/>
              </a:rPr>
              <a:t> </a:t>
            </a:r>
            <a:r>
              <a:rPr lang="en-US" sz="2400" dirty="0" err="1">
                <a:latin typeface="Bahnschrift" panose="020B0502040204020203" pitchFamily="34" charset="0"/>
              </a:rPr>
              <a:t>como</a:t>
            </a:r>
            <a:r>
              <a:rPr lang="en-US" sz="2400" dirty="0">
                <a:latin typeface="Bahnschrift" panose="020B0502040204020203" pitchFamily="34" charset="0"/>
              </a:rPr>
              <a:t> la </a:t>
            </a:r>
            <a:r>
              <a:rPr lang="en-US" sz="2400" dirty="0" err="1">
                <a:latin typeface="Bahnschrift" panose="020B0502040204020203" pitchFamily="34" charset="0"/>
              </a:rPr>
              <a:t>energía</a:t>
            </a:r>
            <a:r>
              <a:rPr lang="en-US" sz="2400" dirty="0">
                <a:latin typeface="Bahnschrift" panose="020B0502040204020203" pitchFamily="34" charset="0"/>
              </a:rPr>
              <a:t> de un </a:t>
            </a:r>
            <a:r>
              <a:rPr lang="en-US" sz="2400" dirty="0" err="1">
                <a:latin typeface="Bahnschrift" panose="020B0502040204020203" pitchFamily="34" charset="0"/>
              </a:rPr>
              <a:t>golpe</a:t>
            </a:r>
            <a:r>
              <a:rPr lang="en-US" sz="2400" dirty="0">
                <a:latin typeface="Bahnschrift" panose="020B0502040204020203" pitchFamily="34" charset="0"/>
              </a:rPr>
              <a:t> </a:t>
            </a:r>
            <a:r>
              <a:rPr lang="en-US" sz="2400" dirty="0" err="1">
                <a:latin typeface="Bahnschrift" panose="020B0502040204020203" pitchFamily="34" charset="0"/>
              </a:rPr>
              <a:t>necesaria</a:t>
            </a:r>
            <a:r>
              <a:rPr lang="en-US" sz="2400" dirty="0">
                <a:latin typeface="Bahnschrift" panose="020B0502040204020203" pitchFamily="34" charset="0"/>
              </a:rPr>
              <a:t> </a:t>
            </a:r>
            <a:r>
              <a:rPr lang="en-US" sz="2400" dirty="0" err="1">
                <a:latin typeface="Bahnschrift" panose="020B0502040204020203" pitchFamily="34" charset="0"/>
              </a:rPr>
              <a:t>para</a:t>
            </a:r>
            <a:r>
              <a:rPr lang="en-US" sz="2400" dirty="0">
                <a:latin typeface="Bahnschrift" panose="020B0502040204020203" pitchFamily="34" charset="0"/>
              </a:rPr>
              <a:t> </a:t>
            </a:r>
            <a:r>
              <a:rPr lang="en-US" sz="2400" dirty="0" err="1">
                <a:latin typeface="Bahnschrift" panose="020B0502040204020203" pitchFamily="34" charset="0"/>
              </a:rPr>
              <a:t>romperlos</a:t>
            </a:r>
            <a:r>
              <a:rPr lang="en-US" sz="2400" dirty="0">
                <a:latin typeface="Bahnschrift" panose="020B0502040204020203" pitchFamily="34" charset="0"/>
              </a:rPr>
              <a:t>) </a:t>
            </a:r>
            <a:r>
              <a:rPr lang="en-US" sz="2400" dirty="0" err="1">
                <a:latin typeface="Bahnschrift" panose="020B0502040204020203" pitchFamily="34" charset="0"/>
              </a:rPr>
              <a:t>depende</a:t>
            </a:r>
            <a:r>
              <a:rPr lang="en-US" sz="2400" dirty="0">
                <a:latin typeface="Bahnschrift" panose="020B0502040204020203" pitchFamily="34" charset="0"/>
              </a:rPr>
              <a:t> de la </a:t>
            </a:r>
            <a:r>
              <a:rPr lang="en-US" sz="2400" dirty="0" err="1">
                <a:latin typeface="Bahnschrift" panose="020B0502040204020203" pitchFamily="34" charset="0"/>
              </a:rPr>
              <a:t>temperatura</a:t>
            </a:r>
            <a:r>
              <a:rPr lang="en-US" sz="2400" dirty="0">
                <a:latin typeface="Bahnschrift" panose="020B0502040204020203" pitchFamily="34" charset="0"/>
              </a:rPr>
              <a:t>“</a:t>
            </a:r>
          </a:p>
          <a:p>
            <a:br>
              <a:rPr lang="en-US" dirty="0"/>
            </a:br>
            <a:endParaRPr lang="en-US" dirty="0"/>
          </a:p>
        </p:txBody>
      </p:sp>
      <p:pic>
        <p:nvPicPr>
          <p:cNvPr id="5" name="Picture 4"/>
          <p:cNvPicPr>
            <a:picLocks noChangeAspect="1"/>
          </p:cNvPicPr>
          <p:nvPr/>
        </p:nvPicPr>
        <p:blipFill>
          <a:blip r:embed="rId2"/>
          <a:stretch>
            <a:fillRect/>
          </a:stretch>
        </p:blipFill>
        <p:spPr>
          <a:xfrm>
            <a:off x="127001" y="1756297"/>
            <a:ext cx="4581923" cy="3282924"/>
          </a:xfrm>
          <a:prstGeom prst="rect">
            <a:avLst/>
          </a:prstGeom>
        </p:spPr>
      </p:pic>
      <p:sp>
        <p:nvSpPr>
          <p:cNvPr id="6" name="Title 1"/>
          <p:cNvSpPr txBox="1">
            <a:spLocks/>
          </p:cNvSpPr>
          <p:nvPr/>
        </p:nvSpPr>
        <p:spPr>
          <a:xfrm>
            <a:off x="5269214" y="1616453"/>
            <a:ext cx="3553885"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2400" dirty="0">
                <a:latin typeface="Bahnschrift" panose="020B0502040204020203" pitchFamily="34" charset="0"/>
              </a:rPr>
              <a:t>= ¿</a:t>
            </a:r>
            <a:r>
              <a:rPr lang="en-US" sz="2400" dirty="0" err="1">
                <a:latin typeface="Bahnschrift" panose="020B0502040204020203" pitchFamily="34" charset="0"/>
              </a:rPr>
              <a:t>están</a:t>
            </a:r>
            <a:r>
              <a:rPr lang="en-US" sz="2400" dirty="0">
                <a:latin typeface="Bahnschrift" panose="020B0502040204020203" pitchFamily="34" charset="0"/>
              </a:rPr>
              <a:t> las variables </a:t>
            </a:r>
            <a:r>
              <a:rPr lang="en-US" sz="2400" i="1" dirty="0" err="1">
                <a:latin typeface="Bahnschrift" panose="020B0502040204020203" pitchFamily="34" charset="0"/>
              </a:rPr>
              <a:t>correlacionadas</a:t>
            </a:r>
            <a:r>
              <a:rPr lang="en-US" sz="2400" dirty="0">
                <a:latin typeface="Bahnschrift" panose="020B0502040204020203" pitchFamily="34" charset="0"/>
              </a:rPr>
              <a:t>?</a:t>
            </a:r>
          </a:p>
        </p:txBody>
      </p:sp>
      <p:sp>
        <p:nvSpPr>
          <p:cNvPr id="7" name="Title 1"/>
          <p:cNvSpPr txBox="1">
            <a:spLocks/>
          </p:cNvSpPr>
          <p:nvPr/>
        </p:nvSpPr>
        <p:spPr>
          <a:xfrm>
            <a:off x="4708924" y="2812540"/>
            <a:ext cx="4308075"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2000" dirty="0" err="1">
                <a:latin typeface="Bahnschrift" panose="020B0502040204020203" pitchFamily="34" charset="0"/>
              </a:rPr>
              <a:t>Correlación</a:t>
            </a:r>
            <a:r>
              <a:rPr lang="en-US" sz="2000" dirty="0">
                <a:latin typeface="Bahnschrift" panose="020B0502040204020203" pitchFamily="34" charset="0"/>
              </a:rPr>
              <a:t> lineal o de Pearson:</a:t>
            </a:r>
          </a:p>
        </p:txBody>
      </p:sp>
      <p:pic>
        <p:nvPicPr>
          <p:cNvPr id="8" name="Picture 7"/>
          <p:cNvPicPr>
            <a:picLocks noChangeAspect="1"/>
          </p:cNvPicPr>
          <p:nvPr/>
        </p:nvPicPr>
        <p:blipFill>
          <a:blip r:embed="rId3"/>
          <a:stretch>
            <a:fillRect/>
          </a:stretch>
        </p:blipFill>
        <p:spPr>
          <a:xfrm>
            <a:off x="4026851" y="4985180"/>
            <a:ext cx="4866690" cy="1818780"/>
          </a:xfrm>
          <a:prstGeom prst="rect">
            <a:avLst/>
          </a:prstGeom>
        </p:spPr>
      </p:pic>
      <p:pic>
        <p:nvPicPr>
          <p:cNvPr id="9" name="Picture 8"/>
          <p:cNvPicPr>
            <a:picLocks noChangeAspect="1"/>
          </p:cNvPicPr>
          <p:nvPr/>
        </p:nvPicPr>
        <p:blipFill>
          <a:blip r:embed="rId4"/>
          <a:stretch>
            <a:fillRect/>
          </a:stretch>
        </p:blipFill>
        <p:spPr>
          <a:xfrm>
            <a:off x="6334864" y="3955540"/>
            <a:ext cx="1511543" cy="852882"/>
          </a:xfrm>
          <a:prstGeom prst="rect">
            <a:avLst/>
          </a:prstGeom>
        </p:spPr>
      </p:pic>
      <p:sp>
        <p:nvSpPr>
          <p:cNvPr id="10" name="Rectangle 9">
            <a:extLst>
              <a:ext uri="{FF2B5EF4-FFF2-40B4-BE49-F238E27FC236}">
                <a16:creationId xmlns:a16="http://schemas.microsoft.com/office/drawing/2014/main" id="{F41ED310-D48D-488B-ACC2-3F74CDEE6D0F}"/>
              </a:ext>
            </a:extLst>
          </p:cNvPr>
          <p:cNvSpPr/>
          <p:nvPr/>
        </p:nvSpPr>
        <p:spPr>
          <a:xfrm>
            <a:off x="1676400" y="5663737"/>
            <a:ext cx="1151277" cy="461665"/>
          </a:xfrm>
          <a:prstGeom prst="rect">
            <a:avLst/>
          </a:prstGeom>
        </p:spPr>
        <p:txBody>
          <a:bodyPr wrap="none">
            <a:spAutoFit/>
          </a:bodyPr>
          <a:lstStyle/>
          <a:p>
            <a:r>
              <a:rPr lang="en-US" dirty="0">
                <a:latin typeface="Bahnschrift" panose="020B0502040204020203" pitchFamily="34" charset="0"/>
              </a:rPr>
              <a:t> </a:t>
            </a:r>
            <a:r>
              <a:rPr lang="en-US" sz="2400" b="1" dirty="0">
                <a:latin typeface="Bahnschrift" panose="020B0502040204020203" pitchFamily="34" charset="0"/>
              </a:rPr>
              <a:t>R=0.93</a:t>
            </a:r>
            <a:endParaRPr lang="en-US" b="1" dirty="0">
              <a:latin typeface="Bahnschrift" panose="020B0502040204020203" pitchFamily="34" charset="0"/>
            </a:endParaRPr>
          </a:p>
        </p:txBody>
      </p:sp>
    </p:spTree>
    <p:extLst>
      <p:ext uri="{BB962C8B-B14F-4D97-AF65-F5344CB8AC3E}">
        <p14:creationId xmlns:p14="http://schemas.microsoft.com/office/powerpoint/2010/main" val="2445962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598691" y="192989"/>
            <a:ext cx="5946618" cy="3317587"/>
          </a:xfrm>
          <a:prstGeom prst="rect">
            <a:avLst/>
          </a:prstGeom>
        </p:spPr>
      </p:pic>
      <p:pic>
        <p:nvPicPr>
          <p:cNvPr id="6" name="Picture 5"/>
          <p:cNvPicPr>
            <a:picLocks noChangeAspect="1"/>
          </p:cNvPicPr>
          <p:nvPr/>
        </p:nvPicPr>
        <p:blipFill>
          <a:blip r:embed="rId3"/>
          <a:stretch>
            <a:fillRect/>
          </a:stretch>
        </p:blipFill>
        <p:spPr>
          <a:xfrm>
            <a:off x="2667000" y="4157222"/>
            <a:ext cx="3494117" cy="2507789"/>
          </a:xfrm>
          <a:prstGeom prst="rect">
            <a:avLst/>
          </a:prstGeom>
        </p:spPr>
      </p:pic>
      <p:cxnSp>
        <p:nvCxnSpPr>
          <p:cNvPr id="9" name="Straight Connector 8"/>
          <p:cNvCxnSpPr/>
          <p:nvPr/>
        </p:nvCxnSpPr>
        <p:spPr>
          <a:xfrm flipV="1">
            <a:off x="3171963" y="4348014"/>
            <a:ext cx="2609581" cy="19189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4" name="Curved Connector 13"/>
          <p:cNvCxnSpPr/>
          <p:nvPr/>
        </p:nvCxnSpPr>
        <p:spPr>
          <a:xfrm flipV="1">
            <a:off x="3171963" y="4606060"/>
            <a:ext cx="2456076" cy="1409632"/>
          </a:xfrm>
          <a:prstGeom prst="curvedConnector3">
            <a:avLst/>
          </a:prstGeom>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8447995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85570" y="1891071"/>
            <a:ext cx="3494117" cy="2507789"/>
          </a:xfrm>
          <a:prstGeom prst="rect">
            <a:avLst/>
          </a:prstGeom>
        </p:spPr>
      </p:pic>
      <p:cxnSp>
        <p:nvCxnSpPr>
          <p:cNvPr id="5" name="Straight Connector 4"/>
          <p:cNvCxnSpPr/>
          <p:nvPr/>
        </p:nvCxnSpPr>
        <p:spPr>
          <a:xfrm flipV="1">
            <a:off x="990533" y="2081863"/>
            <a:ext cx="2609581" cy="1918900"/>
          </a:xfrm>
          <a:prstGeom prst="line">
            <a:avLst/>
          </a:prstGeom>
        </p:spPr>
        <p:style>
          <a:lnRef idx="2">
            <a:schemeClr val="accent1"/>
          </a:lnRef>
          <a:fillRef idx="0">
            <a:schemeClr val="accent1"/>
          </a:fillRef>
          <a:effectRef idx="1">
            <a:schemeClr val="accent1"/>
          </a:effectRef>
          <a:fontRef idx="minor">
            <a:schemeClr val="tx1"/>
          </a:fontRef>
        </p:style>
      </p:cxnSp>
      <p:cxnSp>
        <p:nvCxnSpPr>
          <p:cNvPr id="6" name="Curved Connector 5"/>
          <p:cNvCxnSpPr/>
          <p:nvPr/>
        </p:nvCxnSpPr>
        <p:spPr>
          <a:xfrm flipV="1">
            <a:off x="990533" y="2339909"/>
            <a:ext cx="2456076" cy="1409632"/>
          </a:xfrm>
          <a:prstGeom prst="curvedConnector3">
            <a:avLst/>
          </a:prstGeom>
        </p:spPr>
        <p:style>
          <a:lnRef idx="2">
            <a:schemeClr val="dk1"/>
          </a:lnRef>
          <a:fillRef idx="0">
            <a:schemeClr val="dk1"/>
          </a:fillRef>
          <a:effectRef idx="1">
            <a:schemeClr val="dk1"/>
          </a:effectRef>
          <a:fontRef idx="minor">
            <a:schemeClr val="tx1"/>
          </a:fontRef>
        </p:style>
      </p:cxnSp>
      <p:pic>
        <p:nvPicPr>
          <p:cNvPr id="7" name="Picture 6"/>
          <p:cNvPicPr>
            <a:picLocks noChangeAspect="1"/>
          </p:cNvPicPr>
          <p:nvPr/>
        </p:nvPicPr>
        <p:blipFill>
          <a:blip r:embed="rId3"/>
          <a:stretch>
            <a:fillRect/>
          </a:stretch>
        </p:blipFill>
        <p:spPr>
          <a:xfrm>
            <a:off x="5181600" y="1600200"/>
            <a:ext cx="3288801" cy="3288801"/>
          </a:xfrm>
          <a:prstGeom prst="rect">
            <a:avLst/>
          </a:prstGeom>
        </p:spPr>
      </p:pic>
      <p:sp>
        <p:nvSpPr>
          <p:cNvPr id="8" name="Rectangle 7"/>
          <p:cNvSpPr/>
          <p:nvPr/>
        </p:nvSpPr>
        <p:spPr>
          <a:xfrm>
            <a:off x="5855946" y="4732249"/>
            <a:ext cx="2238376" cy="369332"/>
          </a:xfrm>
          <a:prstGeom prst="rect">
            <a:avLst/>
          </a:prstGeom>
        </p:spPr>
        <p:txBody>
          <a:bodyPr wrap="none">
            <a:spAutoFit/>
          </a:bodyPr>
          <a:lstStyle/>
          <a:p>
            <a:r>
              <a:rPr lang="en-US" dirty="0" err="1"/>
              <a:t>Temperatura</a:t>
            </a:r>
            <a:r>
              <a:rPr lang="en-US" dirty="0"/>
              <a:t> (</a:t>
            </a:r>
            <a:r>
              <a:rPr lang="en-US" dirty="0" err="1"/>
              <a:t>grados</a:t>
            </a:r>
            <a:r>
              <a:rPr lang="en-US" dirty="0"/>
              <a:t>)</a:t>
            </a:r>
          </a:p>
        </p:txBody>
      </p:sp>
      <p:sp>
        <p:nvSpPr>
          <p:cNvPr id="9" name="Rectangle 8"/>
          <p:cNvSpPr/>
          <p:nvPr/>
        </p:nvSpPr>
        <p:spPr>
          <a:xfrm rot="16200000">
            <a:off x="4185324" y="2893473"/>
            <a:ext cx="1992553" cy="369332"/>
          </a:xfrm>
          <a:prstGeom prst="rect">
            <a:avLst/>
          </a:prstGeom>
        </p:spPr>
        <p:txBody>
          <a:bodyPr wrap="none">
            <a:spAutoFit/>
          </a:bodyPr>
          <a:lstStyle/>
          <a:p>
            <a:r>
              <a:rPr lang="en-US" dirty="0" err="1"/>
              <a:t>Energía</a:t>
            </a:r>
            <a:r>
              <a:rPr lang="en-US" dirty="0"/>
              <a:t> de </a:t>
            </a:r>
            <a:r>
              <a:rPr lang="en-US" dirty="0" err="1"/>
              <a:t>impacto</a:t>
            </a:r>
            <a:endParaRPr lang="en-US" dirty="0"/>
          </a:p>
        </p:txBody>
      </p:sp>
    </p:spTree>
    <p:extLst>
      <p:ext uri="{BB962C8B-B14F-4D97-AF65-F5344CB8AC3E}">
        <p14:creationId xmlns:p14="http://schemas.microsoft.com/office/powerpoint/2010/main" val="14431526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350250" y="1828800"/>
            <a:ext cx="6443500" cy="4686182"/>
          </a:xfrm>
          <a:prstGeom prst="rect">
            <a:avLst/>
          </a:prstGeom>
        </p:spPr>
      </p:pic>
      <p:sp>
        <p:nvSpPr>
          <p:cNvPr id="5" name="Rectangle 4"/>
          <p:cNvSpPr/>
          <p:nvPr/>
        </p:nvSpPr>
        <p:spPr>
          <a:xfrm>
            <a:off x="531161" y="228600"/>
            <a:ext cx="8612839" cy="954107"/>
          </a:xfrm>
          <a:prstGeom prst="rect">
            <a:avLst/>
          </a:prstGeom>
        </p:spPr>
        <p:txBody>
          <a:bodyPr wrap="square">
            <a:spAutoFit/>
          </a:bodyPr>
          <a:lstStyle/>
          <a:p>
            <a:pPr algn="ctr"/>
            <a:r>
              <a:rPr lang="es-AR" sz="3200" dirty="0">
                <a:latin typeface="Bahnschrift" panose="020B0502040204020203" pitchFamily="34" charset="0"/>
              </a:rPr>
              <a:t>Cuarteto de </a:t>
            </a:r>
            <a:r>
              <a:rPr lang="es-AR" sz="3200" dirty="0" err="1">
                <a:latin typeface="Bahnschrift" panose="020B0502040204020203" pitchFamily="34" charset="0"/>
              </a:rPr>
              <a:t>Anscombe</a:t>
            </a:r>
            <a:endParaRPr lang="es-AR" sz="3200" dirty="0">
              <a:latin typeface="Bahnschrift" panose="020B0502040204020203" pitchFamily="34" charset="0"/>
            </a:endParaRPr>
          </a:p>
          <a:p>
            <a:pPr algn="ctr"/>
            <a:r>
              <a:rPr lang="es-AR" sz="2400" dirty="0">
                <a:latin typeface="Bahnschrift" panose="020B0502040204020203" pitchFamily="34" charset="0"/>
              </a:rPr>
              <a:t>(misma correlación lineal, distintas relaciones funcionales)</a:t>
            </a:r>
            <a:endParaRPr lang="en-US" sz="2400" dirty="0">
              <a:latin typeface="Bahnschrift" panose="020B0502040204020203" pitchFamily="34" charset="0"/>
            </a:endParaRPr>
          </a:p>
        </p:txBody>
      </p:sp>
    </p:spTree>
    <p:extLst>
      <p:ext uri="{BB962C8B-B14F-4D97-AF65-F5344CB8AC3E}">
        <p14:creationId xmlns:p14="http://schemas.microsoft.com/office/powerpoint/2010/main" val="7116142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182926" y="1119811"/>
            <a:ext cx="4091426" cy="2931486"/>
          </a:xfrm>
          <a:prstGeom prst="rect">
            <a:avLst/>
          </a:prstGeom>
        </p:spPr>
      </p:pic>
      <p:pic>
        <p:nvPicPr>
          <p:cNvPr id="6" name="Picture 5"/>
          <p:cNvPicPr>
            <a:picLocks noChangeAspect="1"/>
          </p:cNvPicPr>
          <p:nvPr/>
        </p:nvPicPr>
        <p:blipFill>
          <a:blip r:embed="rId4"/>
          <a:stretch>
            <a:fillRect/>
          </a:stretch>
        </p:blipFill>
        <p:spPr>
          <a:xfrm>
            <a:off x="4724400" y="993285"/>
            <a:ext cx="4214404" cy="3058012"/>
          </a:xfrm>
          <a:prstGeom prst="rect">
            <a:avLst/>
          </a:prstGeom>
        </p:spPr>
      </p:pic>
      <p:cxnSp>
        <p:nvCxnSpPr>
          <p:cNvPr id="8" name="Straight Connector 7"/>
          <p:cNvCxnSpPr/>
          <p:nvPr/>
        </p:nvCxnSpPr>
        <p:spPr>
          <a:xfrm flipV="1">
            <a:off x="660013" y="1491825"/>
            <a:ext cx="3293375" cy="2163297"/>
          </a:xfrm>
          <a:prstGeom prst="line">
            <a:avLst/>
          </a:prstGeom>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V="1">
            <a:off x="5181426" y="1491825"/>
            <a:ext cx="3167780" cy="2163297"/>
          </a:xfrm>
          <a:prstGeom prst="line">
            <a:avLst/>
          </a:prstGeom>
        </p:spPr>
        <p:style>
          <a:lnRef idx="2">
            <a:schemeClr val="accent1"/>
          </a:lnRef>
          <a:fillRef idx="0">
            <a:schemeClr val="accent1"/>
          </a:fillRef>
          <a:effectRef idx="1">
            <a:schemeClr val="accent1"/>
          </a:effectRef>
          <a:fontRef idx="minor">
            <a:schemeClr val="tx1"/>
          </a:fontRef>
        </p:style>
      </p:cxnSp>
      <p:sp>
        <p:nvSpPr>
          <p:cNvPr id="9" name="Rectangle 8">
            <a:extLst>
              <a:ext uri="{FF2B5EF4-FFF2-40B4-BE49-F238E27FC236}">
                <a16:creationId xmlns:a16="http://schemas.microsoft.com/office/drawing/2014/main" id="{0EF6940B-0366-4BFD-A2C9-16A0F6C5A082}"/>
              </a:ext>
            </a:extLst>
          </p:cNvPr>
          <p:cNvSpPr/>
          <p:nvPr/>
        </p:nvSpPr>
        <p:spPr>
          <a:xfrm>
            <a:off x="1610528" y="228600"/>
            <a:ext cx="2692399" cy="1077218"/>
          </a:xfrm>
          <a:prstGeom prst="rect">
            <a:avLst/>
          </a:prstGeom>
        </p:spPr>
        <p:txBody>
          <a:bodyPr wrap="square">
            <a:spAutoFit/>
          </a:bodyPr>
          <a:lstStyle/>
          <a:p>
            <a:r>
              <a:rPr lang="en-US" sz="2800" dirty="0">
                <a:latin typeface="Bahnschrift" panose="020B0502040204020203" pitchFamily="34" charset="0"/>
              </a:rPr>
              <a:t>Pearson</a:t>
            </a:r>
            <a:endParaRPr lang="en-US" sz="2400" dirty="0">
              <a:latin typeface="Bahnschrift" panose="020B0502040204020203" pitchFamily="34" charset="0"/>
            </a:endParaRPr>
          </a:p>
          <a:p>
            <a:br>
              <a:rPr lang="en-US" dirty="0"/>
            </a:br>
            <a:endParaRPr lang="en-US" dirty="0"/>
          </a:p>
        </p:txBody>
      </p:sp>
      <p:sp>
        <p:nvSpPr>
          <p:cNvPr id="12" name="Rectangle 11">
            <a:extLst>
              <a:ext uri="{FF2B5EF4-FFF2-40B4-BE49-F238E27FC236}">
                <a16:creationId xmlns:a16="http://schemas.microsoft.com/office/drawing/2014/main" id="{DDEAB243-125D-429B-9966-56B2C41DAFD1}"/>
              </a:ext>
            </a:extLst>
          </p:cNvPr>
          <p:cNvSpPr/>
          <p:nvPr/>
        </p:nvSpPr>
        <p:spPr>
          <a:xfrm>
            <a:off x="6019800" y="228600"/>
            <a:ext cx="2692399" cy="1077218"/>
          </a:xfrm>
          <a:prstGeom prst="rect">
            <a:avLst/>
          </a:prstGeom>
        </p:spPr>
        <p:txBody>
          <a:bodyPr wrap="square">
            <a:spAutoFit/>
          </a:bodyPr>
          <a:lstStyle/>
          <a:p>
            <a:r>
              <a:rPr lang="en-US" sz="2800" dirty="0">
                <a:latin typeface="Bahnschrift" panose="020B0502040204020203" pitchFamily="34" charset="0"/>
              </a:rPr>
              <a:t>Spearman</a:t>
            </a:r>
            <a:endParaRPr lang="en-US" sz="2400" dirty="0">
              <a:latin typeface="Bahnschrift" panose="020B0502040204020203" pitchFamily="34" charset="0"/>
            </a:endParaRPr>
          </a:p>
          <a:p>
            <a:br>
              <a:rPr lang="en-US" dirty="0"/>
            </a:br>
            <a:endParaRPr lang="en-US" dirty="0"/>
          </a:p>
        </p:txBody>
      </p:sp>
      <p:pic>
        <p:nvPicPr>
          <p:cNvPr id="13" name="Picture 12">
            <a:extLst>
              <a:ext uri="{FF2B5EF4-FFF2-40B4-BE49-F238E27FC236}">
                <a16:creationId xmlns:a16="http://schemas.microsoft.com/office/drawing/2014/main" id="{F0F81FF4-4212-408D-B3A4-B9789D393126}"/>
              </a:ext>
            </a:extLst>
          </p:cNvPr>
          <p:cNvPicPr>
            <a:picLocks noChangeAspect="1"/>
          </p:cNvPicPr>
          <p:nvPr/>
        </p:nvPicPr>
        <p:blipFill>
          <a:blip r:embed="rId5"/>
          <a:stretch>
            <a:fillRect/>
          </a:stretch>
        </p:blipFill>
        <p:spPr>
          <a:xfrm>
            <a:off x="2828268" y="5589760"/>
            <a:ext cx="3487463" cy="830997"/>
          </a:xfrm>
          <a:prstGeom prst="rect">
            <a:avLst/>
          </a:prstGeom>
        </p:spPr>
      </p:pic>
      <p:sp>
        <p:nvSpPr>
          <p:cNvPr id="14" name="Rectangle 13">
            <a:extLst>
              <a:ext uri="{FF2B5EF4-FFF2-40B4-BE49-F238E27FC236}">
                <a16:creationId xmlns:a16="http://schemas.microsoft.com/office/drawing/2014/main" id="{4EF53451-2E7E-4FED-B6A4-73E5C02AEEAD}"/>
              </a:ext>
            </a:extLst>
          </p:cNvPr>
          <p:cNvSpPr/>
          <p:nvPr/>
        </p:nvSpPr>
        <p:spPr>
          <a:xfrm>
            <a:off x="325965" y="4237304"/>
            <a:ext cx="8612839" cy="830997"/>
          </a:xfrm>
          <a:prstGeom prst="rect">
            <a:avLst/>
          </a:prstGeom>
        </p:spPr>
        <p:txBody>
          <a:bodyPr wrap="square">
            <a:spAutoFit/>
          </a:bodyPr>
          <a:lstStyle/>
          <a:p>
            <a:pPr algn="ctr"/>
            <a:r>
              <a:rPr lang="es-AR" sz="2400" dirty="0">
                <a:latin typeface="Bahnschrift" panose="020B0502040204020203" pitchFamily="34" charset="0"/>
              </a:rPr>
              <a:t>Esto me sugiere que existe una relación en los datos y que además es monótona creciente. Pero ¿cuál es?</a:t>
            </a:r>
            <a:endParaRPr lang="en-US" dirty="0">
              <a:latin typeface="Bahnschrift" panose="020B0502040204020203" pitchFamily="34" charset="0"/>
            </a:endParaRPr>
          </a:p>
        </p:txBody>
      </p:sp>
      <p:sp>
        <p:nvSpPr>
          <p:cNvPr id="2" name="Rectangle 1">
            <a:extLst>
              <a:ext uri="{FF2B5EF4-FFF2-40B4-BE49-F238E27FC236}">
                <a16:creationId xmlns:a16="http://schemas.microsoft.com/office/drawing/2014/main" id="{23E6EDF5-0310-4C3C-A1DD-C3AD6F669832}"/>
              </a:ext>
            </a:extLst>
          </p:cNvPr>
          <p:cNvSpPr/>
          <p:nvPr/>
        </p:nvSpPr>
        <p:spPr>
          <a:xfrm>
            <a:off x="4114800" y="5589760"/>
            <a:ext cx="1371600" cy="830997"/>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1820780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14" grpId="0"/>
      <p:bldP spid="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Soy Retro - “Espada del augurio, quiero ver más allá de lo...">
            <a:extLst>
              <a:ext uri="{FF2B5EF4-FFF2-40B4-BE49-F238E27FC236}">
                <a16:creationId xmlns:a16="http://schemas.microsoft.com/office/drawing/2014/main" id="{F49ECEC9-B52F-4546-9BDD-7879730C38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304800"/>
            <a:ext cx="3849964" cy="281062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2C61C543-1E18-4CB4-A1B4-CA5DA85BBA39}"/>
              </a:ext>
            </a:extLst>
          </p:cNvPr>
          <p:cNvSpPr txBox="1"/>
          <p:nvPr/>
        </p:nvSpPr>
        <p:spPr>
          <a:xfrm>
            <a:off x="4495800" y="1140723"/>
            <a:ext cx="4343400" cy="1138773"/>
          </a:xfrm>
          <a:prstGeom prst="rect">
            <a:avLst/>
          </a:prstGeom>
          <a:noFill/>
        </p:spPr>
        <p:txBody>
          <a:bodyPr wrap="square" rtlCol="0">
            <a:spAutoFit/>
          </a:bodyPr>
          <a:lstStyle/>
          <a:p>
            <a:endParaRPr lang="es-AR" sz="2000" dirty="0">
              <a:latin typeface="Bahnschrift SemiBold" pitchFamily="34" charset="0"/>
            </a:endParaRPr>
          </a:p>
          <a:p>
            <a:r>
              <a:rPr lang="es-AR" sz="2400" dirty="0">
                <a:latin typeface="Bahnschrift SemiBold" pitchFamily="34" charset="0"/>
              </a:rPr>
              <a:t>“Laboratorio de datos... quiero ver más allá de lo evidente”</a:t>
            </a:r>
            <a:endParaRPr lang="en-US" dirty="0"/>
          </a:p>
        </p:txBody>
      </p:sp>
      <p:pic>
        <p:nvPicPr>
          <p:cNvPr id="7" name="Picture 6">
            <a:extLst>
              <a:ext uri="{FF2B5EF4-FFF2-40B4-BE49-F238E27FC236}">
                <a16:creationId xmlns:a16="http://schemas.microsoft.com/office/drawing/2014/main" id="{554979CC-510A-4789-9114-FF9E521803EC}"/>
              </a:ext>
            </a:extLst>
          </p:cNvPr>
          <p:cNvPicPr>
            <a:picLocks noChangeAspect="1"/>
          </p:cNvPicPr>
          <p:nvPr/>
        </p:nvPicPr>
        <p:blipFill>
          <a:blip r:embed="rId3"/>
          <a:stretch>
            <a:fillRect/>
          </a:stretch>
        </p:blipFill>
        <p:spPr>
          <a:xfrm>
            <a:off x="304800" y="3580656"/>
            <a:ext cx="323850" cy="323850"/>
          </a:xfrm>
          <a:prstGeom prst="rect">
            <a:avLst/>
          </a:prstGeom>
        </p:spPr>
      </p:pic>
      <p:pic>
        <p:nvPicPr>
          <p:cNvPr id="8" name="Picture 7">
            <a:extLst>
              <a:ext uri="{FF2B5EF4-FFF2-40B4-BE49-F238E27FC236}">
                <a16:creationId xmlns:a16="http://schemas.microsoft.com/office/drawing/2014/main" id="{CCBAFE2C-7F19-4551-B1D6-E92548623F2B}"/>
              </a:ext>
            </a:extLst>
          </p:cNvPr>
          <p:cNvPicPr>
            <a:picLocks noChangeAspect="1"/>
          </p:cNvPicPr>
          <p:nvPr/>
        </p:nvPicPr>
        <p:blipFill>
          <a:blip r:embed="rId4"/>
          <a:stretch>
            <a:fillRect/>
          </a:stretch>
        </p:blipFill>
        <p:spPr>
          <a:xfrm>
            <a:off x="304800" y="4193529"/>
            <a:ext cx="2466975" cy="352425"/>
          </a:xfrm>
          <a:prstGeom prst="rect">
            <a:avLst/>
          </a:prstGeom>
        </p:spPr>
      </p:pic>
      <p:sp>
        <p:nvSpPr>
          <p:cNvPr id="9" name="TextBox 8">
            <a:extLst>
              <a:ext uri="{FF2B5EF4-FFF2-40B4-BE49-F238E27FC236}">
                <a16:creationId xmlns:a16="http://schemas.microsoft.com/office/drawing/2014/main" id="{72EF82AB-A192-46E1-811D-6D11DC31D6BF}"/>
              </a:ext>
            </a:extLst>
          </p:cNvPr>
          <p:cNvSpPr txBox="1"/>
          <p:nvPr/>
        </p:nvSpPr>
        <p:spPr>
          <a:xfrm>
            <a:off x="533400" y="3227398"/>
            <a:ext cx="4343400" cy="677108"/>
          </a:xfrm>
          <a:prstGeom prst="rect">
            <a:avLst/>
          </a:prstGeom>
          <a:noFill/>
        </p:spPr>
        <p:txBody>
          <a:bodyPr wrap="square" rtlCol="0">
            <a:spAutoFit/>
          </a:bodyPr>
          <a:lstStyle/>
          <a:p>
            <a:endParaRPr lang="es-AR" sz="2000" dirty="0">
              <a:latin typeface="Bahnschrift SemiBold" pitchFamily="34" charset="0"/>
            </a:endParaRPr>
          </a:p>
          <a:p>
            <a:r>
              <a:rPr lang="es-AR" dirty="0">
                <a:latin typeface="Bahnschrift SemiBold" pitchFamily="34" charset="0"/>
              </a:rPr>
              <a:t>: variable dependiente</a:t>
            </a:r>
            <a:endParaRPr lang="en-US" sz="1400" dirty="0"/>
          </a:p>
        </p:txBody>
      </p:sp>
      <p:sp>
        <p:nvSpPr>
          <p:cNvPr id="10" name="TextBox 9">
            <a:extLst>
              <a:ext uri="{FF2B5EF4-FFF2-40B4-BE49-F238E27FC236}">
                <a16:creationId xmlns:a16="http://schemas.microsoft.com/office/drawing/2014/main" id="{9F03ED39-7939-482A-8621-4DD1F5968C3F}"/>
              </a:ext>
            </a:extLst>
          </p:cNvPr>
          <p:cNvSpPr txBox="1"/>
          <p:nvPr/>
        </p:nvSpPr>
        <p:spPr>
          <a:xfrm>
            <a:off x="2762250" y="3854975"/>
            <a:ext cx="4781550" cy="677108"/>
          </a:xfrm>
          <a:prstGeom prst="rect">
            <a:avLst/>
          </a:prstGeom>
          <a:noFill/>
        </p:spPr>
        <p:txBody>
          <a:bodyPr wrap="square" rtlCol="0">
            <a:spAutoFit/>
          </a:bodyPr>
          <a:lstStyle/>
          <a:p>
            <a:endParaRPr lang="es-AR" sz="2000" dirty="0">
              <a:latin typeface="Bahnschrift SemiBold" pitchFamily="34" charset="0"/>
            </a:endParaRPr>
          </a:p>
          <a:p>
            <a:r>
              <a:rPr lang="es-AR" dirty="0">
                <a:latin typeface="Bahnschrift SemiBold" pitchFamily="34" charset="0"/>
              </a:rPr>
              <a:t>: variables independientes (o predictores)</a:t>
            </a:r>
            <a:endParaRPr lang="en-US" sz="1400" dirty="0"/>
          </a:p>
        </p:txBody>
      </p:sp>
      <p:pic>
        <p:nvPicPr>
          <p:cNvPr id="11" name="Picture 10">
            <a:extLst>
              <a:ext uri="{FF2B5EF4-FFF2-40B4-BE49-F238E27FC236}">
                <a16:creationId xmlns:a16="http://schemas.microsoft.com/office/drawing/2014/main" id="{92186D82-6629-4B2E-B2A3-BA4BF1135B95}"/>
              </a:ext>
            </a:extLst>
          </p:cNvPr>
          <p:cNvPicPr>
            <a:picLocks noChangeAspect="1"/>
          </p:cNvPicPr>
          <p:nvPr/>
        </p:nvPicPr>
        <p:blipFill>
          <a:blip r:embed="rId5"/>
          <a:stretch>
            <a:fillRect/>
          </a:stretch>
        </p:blipFill>
        <p:spPr>
          <a:xfrm>
            <a:off x="235226" y="4876220"/>
            <a:ext cx="2438400" cy="581025"/>
          </a:xfrm>
          <a:prstGeom prst="rect">
            <a:avLst/>
          </a:prstGeom>
        </p:spPr>
      </p:pic>
      <p:sp>
        <p:nvSpPr>
          <p:cNvPr id="12" name="TextBox 11">
            <a:extLst>
              <a:ext uri="{FF2B5EF4-FFF2-40B4-BE49-F238E27FC236}">
                <a16:creationId xmlns:a16="http://schemas.microsoft.com/office/drawing/2014/main" id="{AC956DCA-54F0-414D-8B1D-6AF02DFE08AA}"/>
              </a:ext>
            </a:extLst>
          </p:cNvPr>
          <p:cNvSpPr txBox="1"/>
          <p:nvPr/>
        </p:nvSpPr>
        <p:spPr>
          <a:xfrm>
            <a:off x="3124200" y="4852408"/>
            <a:ext cx="4781550" cy="707886"/>
          </a:xfrm>
          <a:prstGeom prst="rect">
            <a:avLst/>
          </a:prstGeom>
          <a:noFill/>
        </p:spPr>
        <p:txBody>
          <a:bodyPr wrap="square" rtlCol="0">
            <a:spAutoFit/>
          </a:bodyPr>
          <a:lstStyle/>
          <a:p>
            <a:r>
              <a:rPr lang="es-AR" sz="2000" dirty="0">
                <a:latin typeface="Bahnschrift SemiBold" pitchFamily="34" charset="0"/>
              </a:rPr>
              <a:t>Puedo </a:t>
            </a:r>
            <a:r>
              <a:rPr lang="es-AR" sz="2000" i="1" dirty="0">
                <a:latin typeface="Bahnschrift SemiBold" pitchFamily="34" charset="0"/>
              </a:rPr>
              <a:t>modelar</a:t>
            </a:r>
            <a:r>
              <a:rPr lang="es-AR" sz="2000" dirty="0">
                <a:latin typeface="Bahnschrift SemiBold" pitchFamily="34" charset="0"/>
              </a:rPr>
              <a:t> la variable Y mediante la función f() más un término de error. </a:t>
            </a:r>
            <a:endParaRPr lang="en-US" sz="1400" i="1" dirty="0"/>
          </a:p>
        </p:txBody>
      </p:sp>
      <p:sp>
        <p:nvSpPr>
          <p:cNvPr id="13" name="TextBox 12">
            <a:extLst>
              <a:ext uri="{FF2B5EF4-FFF2-40B4-BE49-F238E27FC236}">
                <a16:creationId xmlns:a16="http://schemas.microsoft.com/office/drawing/2014/main" id="{63335C90-C990-420F-9CD7-26A2F7FD18AE}"/>
              </a:ext>
            </a:extLst>
          </p:cNvPr>
          <p:cNvSpPr txBox="1"/>
          <p:nvPr/>
        </p:nvSpPr>
        <p:spPr>
          <a:xfrm>
            <a:off x="3124200" y="5953780"/>
            <a:ext cx="4781550" cy="523220"/>
          </a:xfrm>
          <a:prstGeom prst="rect">
            <a:avLst/>
          </a:prstGeom>
          <a:noFill/>
        </p:spPr>
        <p:txBody>
          <a:bodyPr wrap="square" rtlCol="0">
            <a:spAutoFit/>
          </a:bodyPr>
          <a:lstStyle/>
          <a:p>
            <a:r>
              <a:rPr lang="es-AR" sz="2800" b="1" dirty="0">
                <a:latin typeface="Bahnschrift SemiBold" pitchFamily="34" charset="0"/>
              </a:rPr>
              <a:t>¿Para qué sirve?</a:t>
            </a:r>
            <a:endParaRPr lang="en-US" b="1" i="1" dirty="0"/>
          </a:p>
        </p:txBody>
      </p:sp>
    </p:spTree>
    <p:extLst>
      <p:ext uri="{BB962C8B-B14F-4D97-AF65-F5344CB8AC3E}">
        <p14:creationId xmlns:p14="http://schemas.microsoft.com/office/powerpoint/2010/main" val="1818605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2" grpId="0"/>
      <p:bldP spid="1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1EB4268-6892-4E43-B9CE-0DA6E92A0E2F}"/>
              </a:ext>
            </a:extLst>
          </p:cNvPr>
          <p:cNvPicPr>
            <a:picLocks noChangeAspect="1"/>
          </p:cNvPicPr>
          <p:nvPr/>
        </p:nvPicPr>
        <p:blipFill>
          <a:blip r:embed="rId2"/>
          <a:stretch>
            <a:fillRect/>
          </a:stretch>
        </p:blipFill>
        <p:spPr>
          <a:xfrm>
            <a:off x="152400" y="228600"/>
            <a:ext cx="3487463" cy="830997"/>
          </a:xfrm>
          <a:prstGeom prst="rect">
            <a:avLst/>
          </a:prstGeom>
        </p:spPr>
      </p:pic>
      <p:sp>
        <p:nvSpPr>
          <p:cNvPr id="5" name="Rectangle 4">
            <a:extLst>
              <a:ext uri="{FF2B5EF4-FFF2-40B4-BE49-F238E27FC236}">
                <a16:creationId xmlns:a16="http://schemas.microsoft.com/office/drawing/2014/main" id="{C1340FE0-CFEA-4FD5-84A2-A0FD1A963C1E}"/>
              </a:ext>
            </a:extLst>
          </p:cNvPr>
          <p:cNvSpPr/>
          <p:nvPr/>
        </p:nvSpPr>
        <p:spPr>
          <a:xfrm>
            <a:off x="311943" y="1295400"/>
            <a:ext cx="8520113" cy="1077218"/>
          </a:xfrm>
          <a:prstGeom prst="rect">
            <a:avLst/>
          </a:prstGeom>
        </p:spPr>
        <p:txBody>
          <a:bodyPr wrap="square">
            <a:spAutoFit/>
          </a:bodyPr>
          <a:lstStyle/>
          <a:p>
            <a:r>
              <a:rPr lang="en-US" sz="2800" dirty="0" err="1">
                <a:latin typeface="Bahnschrift" panose="020B0502040204020203" pitchFamily="34" charset="0"/>
              </a:rPr>
              <a:t>Regresión</a:t>
            </a:r>
            <a:r>
              <a:rPr lang="en-US" sz="2800" dirty="0">
                <a:latin typeface="Bahnschrift" panose="020B0502040204020203" pitchFamily="34" charset="0"/>
              </a:rPr>
              <a:t> lineal: la </a:t>
            </a:r>
            <a:r>
              <a:rPr lang="en-US" sz="2800" dirty="0" err="1">
                <a:latin typeface="Bahnschrift" panose="020B0502040204020203" pitchFamily="34" charset="0"/>
              </a:rPr>
              <a:t>función</a:t>
            </a:r>
            <a:r>
              <a:rPr lang="en-US" sz="2800" dirty="0">
                <a:latin typeface="Bahnschrift" panose="020B0502040204020203" pitchFamily="34" charset="0"/>
              </a:rPr>
              <a:t> f() es una </a:t>
            </a:r>
            <a:r>
              <a:rPr lang="en-US" sz="2800" dirty="0" err="1">
                <a:latin typeface="Bahnschrift" panose="020B0502040204020203" pitchFamily="34" charset="0"/>
              </a:rPr>
              <a:t>función</a:t>
            </a:r>
            <a:r>
              <a:rPr lang="en-US" sz="2800" dirty="0">
                <a:latin typeface="Bahnschrift" panose="020B0502040204020203" pitchFamily="34" charset="0"/>
              </a:rPr>
              <a:t> lineal </a:t>
            </a:r>
            <a:endParaRPr lang="en-US" sz="2400" dirty="0">
              <a:latin typeface="Bahnschrift" panose="020B0502040204020203" pitchFamily="34" charset="0"/>
            </a:endParaRPr>
          </a:p>
          <a:p>
            <a:br>
              <a:rPr lang="en-US" dirty="0"/>
            </a:br>
            <a:endParaRPr lang="en-US" dirty="0"/>
          </a:p>
        </p:txBody>
      </p:sp>
      <p:pic>
        <p:nvPicPr>
          <p:cNvPr id="6" name="Picture 5">
            <a:extLst>
              <a:ext uri="{FF2B5EF4-FFF2-40B4-BE49-F238E27FC236}">
                <a16:creationId xmlns:a16="http://schemas.microsoft.com/office/drawing/2014/main" id="{E796BC85-7585-4558-B58C-A3FB5AA459D5}"/>
              </a:ext>
            </a:extLst>
          </p:cNvPr>
          <p:cNvPicPr>
            <a:picLocks noChangeAspect="1"/>
          </p:cNvPicPr>
          <p:nvPr/>
        </p:nvPicPr>
        <p:blipFill>
          <a:blip r:embed="rId3"/>
          <a:stretch>
            <a:fillRect/>
          </a:stretch>
        </p:blipFill>
        <p:spPr>
          <a:xfrm>
            <a:off x="311943" y="2228851"/>
            <a:ext cx="6540954" cy="657225"/>
          </a:xfrm>
          <a:prstGeom prst="rect">
            <a:avLst/>
          </a:prstGeom>
        </p:spPr>
      </p:pic>
      <p:pic>
        <p:nvPicPr>
          <p:cNvPr id="7" name="Picture 6">
            <a:extLst>
              <a:ext uri="{FF2B5EF4-FFF2-40B4-BE49-F238E27FC236}">
                <a16:creationId xmlns:a16="http://schemas.microsoft.com/office/drawing/2014/main" id="{58D7D529-BAA5-4C8A-8629-3AE639FE83A4}"/>
              </a:ext>
            </a:extLst>
          </p:cNvPr>
          <p:cNvPicPr>
            <a:picLocks noChangeAspect="1"/>
          </p:cNvPicPr>
          <p:nvPr/>
        </p:nvPicPr>
        <p:blipFill>
          <a:blip r:embed="rId4"/>
          <a:stretch>
            <a:fillRect/>
          </a:stretch>
        </p:blipFill>
        <p:spPr>
          <a:xfrm>
            <a:off x="5367337" y="3581400"/>
            <a:ext cx="3929063" cy="2935044"/>
          </a:xfrm>
          <a:prstGeom prst="rect">
            <a:avLst/>
          </a:prstGeom>
        </p:spPr>
      </p:pic>
      <p:cxnSp>
        <p:nvCxnSpPr>
          <p:cNvPr id="10" name="Straight Connector 9">
            <a:extLst>
              <a:ext uri="{FF2B5EF4-FFF2-40B4-BE49-F238E27FC236}">
                <a16:creationId xmlns:a16="http://schemas.microsoft.com/office/drawing/2014/main" id="{11FEF239-B29F-4CD9-B5E5-ACA597C72AB9}"/>
              </a:ext>
            </a:extLst>
          </p:cNvPr>
          <p:cNvCxnSpPr>
            <a:cxnSpLocks/>
          </p:cNvCxnSpPr>
          <p:nvPr/>
        </p:nvCxnSpPr>
        <p:spPr>
          <a:xfrm>
            <a:off x="1683543" y="2838451"/>
            <a:ext cx="457200"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12" name="Straight Connector 11">
            <a:extLst>
              <a:ext uri="{FF2B5EF4-FFF2-40B4-BE49-F238E27FC236}">
                <a16:creationId xmlns:a16="http://schemas.microsoft.com/office/drawing/2014/main" id="{D246BFD7-2C1E-4CC5-B831-30E7D4B0AA55}"/>
              </a:ext>
            </a:extLst>
          </p:cNvPr>
          <p:cNvCxnSpPr>
            <a:cxnSpLocks/>
          </p:cNvCxnSpPr>
          <p:nvPr/>
        </p:nvCxnSpPr>
        <p:spPr>
          <a:xfrm>
            <a:off x="2445543" y="2838451"/>
            <a:ext cx="457200"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13" name="Straight Connector 12">
            <a:extLst>
              <a:ext uri="{FF2B5EF4-FFF2-40B4-BE49-F238E27FC236}">
                <a16:creationId xmlns:a16="http://schemas.microsoft.com/office/drawing/2014/main" id="{33E4A083-5F2B-48D3-BE52-BA87D99FA228}"/>
              </a:ext>
            </a:extLst>
          </p:cNvPr>
          <p:cNvCxnSpPr/>
          <p:nvPr/>
        </p:nvCxnSpPr>
        <p:spPr>
          <a:xfrm>
            <a:off x="3817143" y="2838451"/>
            <a:ext cx="457200"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14" name="Straight Connector 13">
            <a:extLst>
              <a:ext uri="{FF2B5EF4-FFF2-40B4-BE49-F238E27FC236}">
                <a16:creationId xmlns:a16="http://schemas.microsoft.com/office/drawing/2014/main" id="{B1638EDB-D381-4415-B4E2-E81FF6DAA305}"/>
              </a:ext>
            </a:extLst>
          </p:cNvPr>
          <p:cNvCxnSpPr/>
          <p:nvPr/>
        </p:nvCxnSpPr>
        <p:spPr>
          <a:xfrm>
            <a:off x="5950743" y="2838451"/>
            <a:ext cx="457200" cy="0"/>
          </a:xfrm>
          <a:prstGeom prst="line">
            <a:avLst/>
          </a:prstGeom>
        </p:spPr>
        <p:style>
          <a:lnRef idx="3">
            <a:schemeClr val="accent2"/>
          </a:lnRef>
          <a:fillRef idx="0">
            <a:schemeClr val="accent2"/>
          </a:fillRef>
          <a:effectRef idx="2">
            <a:schemeClr val="accent2"/>
          </a:effectRef>
          <a:fontRef idx="minor">
            <a:schemeClr val="tx1"/>
          </a:fontRef>
        </p:style>
      </p:cxnSp>
      <p:sp>
        <p:nvSpPr>
          <p:cNvPr id="15" name="TextBox 14">
            <a:extLst>
              <a:ext uri="{FF2B5EF4-FFF2-40B4-BE49-F238E27FC236}">
                <a16:creationId xmlns:a16="http://schemas.microsoft.com/office/drawing/2014/main" id="{B70AC1D0-368D-4B4D-9760-D758037A5B27}"/>
              </a:ext>
            </a:extLst>
          </p:cNvPr>
          <p:cNvSpPr txBox="1"/>
          <p:nvPr/>
        </p:nvSpPr>
        <p:spPr>
          <a:xfrm>
            <a:off x="7157697" y="2249269"/>
            <a:ext cx="2743200" cy="646331"/>
          </a:xfrm>
          <a:prstGeom prst="rect">
            <a:avLst/>
          </a:prstGeom>
          <a:noFill/>
        </p:spPr>
        <p:txBody>
          <a:bodyPr wrap="square" rtlCol="0">
            <a:spAutoFit/>
          </a:bodyPr>
          <a:lstStyle/>
          <a:p>
            <a:r>
              <a:rPr lang="es-AR" dirty="0">
                <a:solidFill>
                  <a:srgbClr val="C00000"/>
                </a:solidFill>
              </a:rPr>
              <a:t>p variables</a:t>
            </a:r>
          </a:p>
          <a:p>
            <a:r>
              <a:rPr lang="es-AR" dirty="0">
                <a:solidFill>
                  <a:srgbClr val="C00000"/>
                </a:solidFill>
              </a:rPr>
              <a:t>p</a:t>
            </a:r>
            <a:r>
              <a:rPr lang="en-US" dirty="0">
                <a:solidFill>
                  <a:srgbClr val="C00000"/>
                </a:solidFill>
              </a:rPr>
              <a:t>+</a:t>
            </a:r>
            <a:r>
              <a:rPr lang="es-AR" dirty="0">
                <a:solidFill>
                  <a:srgbClr val="C00000"/>
                </a:solidFill>
              </a:rPr>
              <a:t>1 parámetros</a:t>
            </a:r>
            <a:endParaRPr lang="en-US" dirty="0">
              <a:solidFill>
                <a:srgbClr val="C00000"/>
              </a:solidFill>
            </a:endParaRPr>
          </a:p>
        </p:txBody>
      </p:sp>
      <p:pic>
        <p:nvPicPr>
          <p:cNvPr id="16" name="Picture 15">
            <a:extLst>
              <a:ext uri="{FF2B5EF4-FFF2-40B4-BE49-F238E27FC236}">
                <a16:creationId xmlns:a16="http://schemas.microsoft.com/office/drawing/2014/main" id="{FBFE78B4-7A59-426D-89B6-1C50B6AC9021}"/>
              </a:ext>
            </a:extLst>
          </p:cNvPr>
          <p:cNvPicPr>
            <a:picLocks noChangeAspect="1"/>
          </p:cNvPicPr>
          <p:nvPr/>
        </p:nvPicPr>
        <p:blipFill>
          <a:blip r:embed="rId5"/>
          <a:stretch>
            <a:fillRect/>
          </a:stretch>
        </p:blipFill>
        <p:spPr>
          <a:xfrm>
            <a:off x="123825" y="3581400"/>
            <a:ext cx="4993481" cy="3231076"/>
          </a:xfrm>
          <a:prstGeom prst="rect">
            <a:avLst/>
          </a:prstGeom>
        </p:spPr>
      </p:pic>
      <p:sp>
        <p:nvSpPr>
          <p:cNvPr id="17" name="TextBox 16">
            <a:extLst>
              <a:ext uri="{FF2B5EF4-FFF2-40B4-BE49-F238E27FC236}">
                <a16:creationId xmlns:a16="http://schemas.microsoft.com/office/drawing/2014/main" id="{7E3EB6B7-102F-4817-8D9D-8A2C9AE3C292}"/>
              </a:ext>
            </a:extLst>
          </p:cNvPr>
          <p:cNvSpPr txBox="1"/>
          <p:nvPr/>
        </p:nvSpPr>
        <p:spPr>
          <a:xfrm>
            <a:off x="769143" y="3590925"/>
            <a:ext cx="2743200" cy="523220"/>
          </a:xfrm>
          <a:prstGeom prst="rect">
            <a:avLst/>
          </a:prstGeom>
          <a:noFill/>
        </p:spPr>
        <p:txBody>
          <a:bodyPr wrap="square" rtlCol="0">
            <a:spAutoFit/>
          </a:bodyPr>
          <a:lstStyle/>
          <a:p>
            <a:r>
              <a:rPr lang="es-AR" sz="2800" b="1" dirty="0">
                <a:solidFill>
                  <a:srgbClr val="C00000"/>
                </a:solidFill>
                <a:latin typeface="Bahnschrift" panose="020B0502040204020203" pitchFamily="34" charset="0"/>
              </a:rPr>
              <a:t>p=1</a:t>
            </a:r>
            <a:endParaRPr lang="es-AR" b="1" dirty="0">
              <a:solidFill>
                <a:srgbClr val="C00000"/>
              </a:solidFill>
              <a:latin typeface="Bahnschrift" panose="020B0502040204020203" pitchFamily="34" charset="0"/>
            </a:endParaRPr>
          </a:p>
        </p:txBody>
      </p:sp>
      <p:sp>
        <p:nvSpPr>
          <p:cNvPr id="18" name="TextBox 17">
            <a:extLst>
              <a:ext uri="{FF2B5EF4-FFF2-40B4-BE49-F238E27FC236}">
                <a16:creationId xmlns:a16="http://schemas.microsoft.com/office/drawing/2014/main" id="{F929B083-1512-4E4D-A971-CB93521A4213}"/>
              </a:ext>
            </a:extLst>
          </p:cNvPr>
          <p:cNvSpPr txBox="1"/>
          <p:nvPr/>
        </p:nvSpPr>
        <p:spPr>
          <a:xfrm>
            <a:off x="5334000" y="3505200"/>
            <a:ext cx="2743200" cy="523220"/>
          </a:xfrm>
          <a:prstGeom prst="rect">
            <a:avLst/>
          </a:prstGeom>
          <a:noFill/>
        </p:spPr>
        <p:txBody>
          <a:bodyPr wrap="square" rtlCol="0">
            <a:spAutoFit/>
          </a:bodyPr>
          <a:lstStyle/>
          <a:p>
            <a:r>
              <a:rPr lang="es-AR" sz="2800" b="1" dirty="0">
                <a:solidFill>
                  <a:srgbClr val="C00000"/>
                </a:solidFill>
                <a:latin typeface="Bahnschrift" panose="020B0502040204020203" pitchFamily="34" charset="0"/>
              </a:rPr>
              <a:t>p=2</a:t>
            </a:r>
            <a:endParaRPr lang="es-AR" b="1" dirty="0">
              <a:solidFill>
                <a:srgbClr val="C00000"/>
              </a:solidFill>
              <a:latin typeface="Bahnschrift" panose="020B0502040204020203" pitchFamily="34" charset="0"/>
            </a:endParaRPr>
          </a:p>
        </p:txBody>
      </p:sp>
    </p:spTree>
    <p:extLst>
      <p:ext uri="{BB962C8B-B14F-4D97-AF65-F5344CB8AC3E}">
        <p14:creationId xmlns:p14="http://schemas.microsoft.com/office/powerpoint/2010/main" val="3629076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5" grpId="0"/>
      <p:bldP spid="17" grpId="0"/>
      <p:bldP spid="1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673C3F2-0D2B-4339-834A-B76719DE2FC0}"/>
              </a:ext>
            </a:extLst>
          </p:cNvPr>
          <p:cNvPicPr>
            <a:picLocks noChangeAspect="1"/>
          </p:cNvPicPr>
          <p:nvPr/>
        </p:nvPicPr>
        <p:blipFill>
          <a:blip r:embed="rId2"/>
          <a:stretch>
            <a:fillRect/>
          </a:stretch>
        </p:blipFill>
        <p:spPr>
          <a:xfrm>
            <a:off x="304800" y="304800"/>
            <a:ext cx="2171700" cy="542925"/>
          </a:xfrm>
          <a:prstGeom prst="rect">
            <a:avLst/>
          </a:prstGeom>
        </p:spPr>
      </p:pic>
      <p:sp>
        <p:nvSpPr>
          <p:cNvPr id="5" name="TextBox 4">
            <a:extLst>
              <a:ext uri="{FF2B5EF4-FFF2-40B4-BE49-F238E27FC236}">
                <a16:creationId xmlns:a16="http://schemas.microsoft.com/office/drawing/2014/main" id="{6FB01E9D-3D2D-4273-AC51-EDE81681A122}"/>
              </a:ext>
            </a:extLst>
          </p:cNvPr>
          <p:cNvSpPr txBox="1"/>
          <p:nvPr/>
        </p:nvSpPr>
        <p:spPr>
          <a:xfrm>
            <a:off x="2590800" y="76200"/>
            <a:ext cx="6400800" cy="677108"/>
          </a:xfrm>
          <a:prstGeom prst="rect">
            <a:avLst/>
          </a:prstGeom>
          <a:noFill/>
        </p:spPr>
        <p:txBody>
          <a:bodyPr wrap="square" rtlCol="0">
            <a:spAutoFit/>
          </a:bodyPr>
          <a:lstStyle/>
          <a:p>
            <a:endParaRPr lang="es-AR" sz="2000" dirty="0">
              <a:latin typeface="Bahnschrift SemiBold" pitchFamily="34" charset="0"/>
            </a:endParaRPr>
          </a:p>
          <a:p>
            <a:r>
              <a:rPr lang="es-AR" dirty="0">
                <a:latin typeface="Bahnschrift SemiBold" pitchFamily="34" charset="0"/>
              </a:rPr>
              <a:t>: esta es la relación matemática real entre las variables</a:t>
            </a:r>
            <a:endParaRPr lang="en-US" sz="1400" dirty="0"/>
          </a:p>
        </p:txBody>
      </p:sp>
      <p:pic>
        <p:nvPicPr>
          <p:cNvPr id="6" name="Picture 5">
            <a:extLst>
              <a:ext uri="{FF2B5EF4-FFF2-40B4-BE49-F238E27FC236}">
                <a16:creationId xmlns:a16="http://schemas.microsoft.com/office/drawing/2014/main" id="{96E28862-5088-40B5-AD2E-EB5BF7307737}"/>
              </a:ext>
            </a:extLst>
          </p:cNvPr>
          <p:cNvPicPr>
            <a:picLocks noChangeAspect="1"/>
          </p:cNvPicPr>
          <p:nvPr/>
        </p:nvPicPr>
        <p:blipFill>
          <a:blip r:embed="rId3"/>
          <a:stretch>
            <a:fillRect/>
          </a:stretch>
        </p:blipFill>
        <p:spPr>
          <a:xfrm>
            <a:off x="304800" y="862012"/>
            <a:ext cx="2132890" cy="677108"/>
          </a:xfrm>
          <a:prstGeom prst="rect">
            <a:avLst/>
          </a:prstGeom>
        </p:spPr>
      </p:pic>
      <p:sp>
        <p:nvSpPr>
          <p:cNvPr id="7" name="TextBox 6">
            <a:extLst>
              <a:ext uri="{FF2B5EF4-FFF2-40B4-BE49-F238E27FC236}">
                <a16:creationId xmlns:a16="http://schemas.microsoft.com/office/drawing/2014/main" id="{9B999117-D51A-4E6B-9E87-87F0BB74D3EA}"/>
              </a:ext>
            </a:extLst>
          </p:cNvPr>
          <p:cNvSpPr txBox="1"/>
          <p:nvPr/>
        </p:nvSpPr>
        <p:spPr>
          <a:xfrm>
            <a:off x="2514600" y="685800"/>
            <a:ext cx="6400800" cy="677108"/>
          </a:xfrm>
          <a:prstGeom prst="rect">
            <a:avLst/>
          </a:prstGeom>
          <a:noFill/>
        </p:spPr>
        <p:txBody>
          <a:bodyPr wrap="square" rtlCol="0">
            <a:spAutoFit/>
          </a:bodyPr>
          <a:lstStyle/>
          <a:p>
            <a:endParaRPr lang="es-AR" sz="2000" dirty="0">
              <a:latin typeface="Bahnschrift SemiBold" pitchFamily="34" charset="0"/>
            </a:endParaRPr>
          </a:p>
          <a:p>
            <a:r>
              <a:rPr lang="es-AR" dirty="0">
                <a:latin typeface="Bahnschrift SemiBold" pitchFamily="34" charset="0"/>
              </a:rPr>
              <a:t>: esto es lo que yo estimo a partir de mi muestra </a:t>
            </a:r>
            <a:endParaRPr lang="en-US" sz="1400" dirty="0"/>
          </a:p>
        </p:txBody>
      </p:sp>
      <p:sp>
        <p:nvSpPr>
          <p:cNvPr id="8" name="TextBox 7">
            <a:extLst>
              <a:ext uri="{FF2B5EF4-FFF2-40B4-BE49-F238E27FC236}">
                <a16:creationId xmlns:a16="http://schemas.microsoft.com/office/drawing/2014/main" id="{430DCD2D-6AFA-4FE8-93AF-79D55E783430}"/>
              </a:ext>
            </a:extLst>
          </p:cNvPr>
          <p:cNvSpPr txBox="1"/>
          <p:nvPr/>
        </p:nvSpPr>
        <p:spPr>
          <a:xfrm>
            <a:off x="2277212" y="1988460"/>
            <a:ext cx="6400800" cy="1015663"/>
          </a:xfrm>
          <a:prstGeom prst="rect">
            <a:avLst/>
          </a:prstGeom>
          <a:noFill/>
        </p:spPr>
        <p:txBody>
          <a:bodyPr wrap="square" rtlCol="0">
            <a:spAutoFit/>
          </a:bodyPr>
          <a:lstStyle/>
          <a:p>
            <a:r>
              <a:rPr lang="es-AR" sz="2000" dirty="0">
                <a:latin typeface="Bahnschrift SemiBold" pitchFamily="34" charset="0"/>
              </a:rPr>
              <a:t>¿Qué validez tiene mi inferencia de los parámetros? </a:t>
            </a:r>
          </a:p>
          <a:p>
            <a:endParaRPr lang="es-AR" sz="2000" dirty="0">
              <a:latin typeface="Bahnschrift SemiBold" pitchFamily="34" charset="0"/>
            </a:endParaRPr>
          </a:p>
          <a:p>
            <a:r>
              <a:rPr lang="es-AR" sz="2000" dirty="0">
                <a:latin typeface="Bahnschrift SemiBold" pitchFamily="34" charset="0"/>
              </a:rPr>
              <a:t>Pero antes... ¿cómo infiero los parámetros?</a:t>
            </a:r>
            <a:endParaRPr lang="en-US" sz="1400" dirty="0"/>
          </a:p>
        </p:txBody>
      </p:sp>
      <p:pic>
        <p:nvPicPr>
          <p:cNvPr id="9" name="Picture 4" descr="Subset - Wikipedia">
            <a:extLst>
              <a:ext uri="{FF2B5EF4-FFF2-40B4-BE49-F238E27FC236}">
                <a16:creationId xmlns:a16="http://schemas.microsoft.com/office/drawing/2014/main" id="{FE9C97F8-943B-495F-B67C-70EA23E1C35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5988" y="1828800"/>
            <a:ext cx="1439012" cy="143901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F8760FC9-A431-4421-A8C3-0CE660B39DC1}"/>
              </a:ext>
            </a:extLst>
          </p:cNvPr>
          <p:cNvPicPr>
            <a:picLocks noChangeAspect="1"/>
          </p:cNvPicPr>
          <p:nvPr/>
        </p:nvPicPr>
        <p:blipFill>
          <a:blip r:embed="rId5"/>
          <a:stretch>
            <a:fillRect/>
          </a:stretch>
        </p:blipFill>
        <p:spPr>
          <a:xfrm>
            <a:off x="228600" y="3693945"/>
            <a:ext cx="3494347" cy="420852"/>
          </a:xfrm>
          <a:prstGeom prst="rect">
            <a:avLst/>
          </a:prstGeom>
        </p:spPr>
      </p:pic>
      <p:sp>
        <p:nvSpPr>
          <p:cNvPr id="11" name="TextBox 10">
            <a:extLst>
              <a:ext uri="{FF2B5EF4-FFF2-40B4-BE49-F238E27FC236}">
                <a16:creationId xmlns:a16="http://schemas.microsoft.com/office/drawing/2014/main" id="{5DF548DD-CA06-4DF2-B1F7-50AD6F6B06C8}"/>
              </a:ext>
            </a:extLst>
          </p:cNvPr>
          <p:cNvSpPr txBox="1"/>
          <p:nvPr/>
        </p:nvSpPr>
        <p:spPr>
          <a:xfrm>
            <a:off x="3657600" y="3352800"/>
            <a:ext cx="6400800" cy="677108"/>
          </a:xfrm>
          <a:prstGeom prst="rect">
            <a:avLst/>
          </a:prstGeom>
          <a:noFill/>
        </p:spPr>
        <p:txBody>
          <a:bodyPr wrap="square" rtlCol="0">
            <a:spAutoFit/>
          </a:bodyPr>
          <a:lstStyle/>
          <a:p>
            <a:endParaRPr lang="es-AR" sz="2000" dirty="0">
              <a:latin typeface="Bahnschrift SemiBold" pitchFamily="34" charset="0"/>
            </a:endParaRPr>
          </a:p>
          <a:p>
            <a:r>
              <a:rPr lang="es-AR" dirty="0">
                <a:latin typeface="Bahnschrift SemiBold" pitchFamily="34" charset="0"/>
              </a:rPr>
              <a:t>: los datos disponibles</a:t>
            </a:r>
            <a:endParaRPr lang="en-US" sz="1400" dirty="0"/>
          </a:p>
        </p:txBody>
      </p:sp>
      <p:pic>
        <p:nvPicPr>
          <p:cNvPr id="12" name="Picture 11">
            <a:extLst>
              <a:ext uri="{FF2B5EF4-FFF2-40B4-BE49-F238E27FC236}">
                <a16:creationId xmlns:a16="http://schemas.microsoft.com/office/drawing/2014/main" id="{5EDCDB93-8762-4E9B-9F9D-EE20278C3C91}"/>
              </a:ext>
            </a:extLst>
          </p:cNvPr>
          <p:cNvPicPr>
            <a:picLocks noChangeAspect="1"/>
          </p:cNvPicPr>
          <p:nvPr/>
        </p:nvPicPr>
        <p:blipFill>
          <a:blip r:embed="rId6"/>
          <a:stretch>
            <a:fillRect/>
          </a:stretch>
        </p:blipFill>
        <p:spPr>
          <a:xfrm>
            <a:off x="304800" y="4257402"/>
            <a:ext cx="1815987" cy="450683"/>
          </a:xfrm>
          <a:prstGeom prst="rect">
            <a:avLst/>
          </a:prstGeom>
        </p:spPr>
      </p:pic>
      <p:sp>
        <p:nvSpPr>
          <p:cNvPr id="13" name="TextBox 12">
            <a:extLst>
              <a:ext uri="{FF2B5EF4-FFF2-40B4-BE49-F238E27FC236}">
                <a16:creationId xmlns:a16="http://schemas.microsoft.com/office/drawing/2014/main" id="{ACCA6A75-1827-4A05-A07A-301A008FA7C3}"/>
              </a:ext>
            </a:extLst>
          </p:cNvPr>
          <p:cNvSpPr txBox="1"/>
          <p:nvPr/>
        </p:nvSpPr>
        <p:spPr>
          <a:xfrm>
            <a:off x="2120787" y="3947233"/>
            <a:ext cx="6400800" cy="954107"/>
          </a:xfrm>
          <a:prstGeom prst="rect">
            <a:avLst/>
          </a:prstGeom>
          <a:noFill/>
        </p:spPr>
        <p:txBody>
          <a:bodyPr wrap="square" rtlCol="0">
            <a:spAutoFit/>
          </a:bodyPr>
          <a:lstStyle/>
          <a:p>
            <a:endParaRPr lang="es-AR" sz="2000" dirty="0">
              <a:latin typeface="Bahnschrift SemiBold" pitchFamily="34" charset="0"/>
            </a:endParaRPr>
          </a:p>
          <a:p>
            <a:r>
              <a:rPr lang="es-AR" dirty="0">
                <a:latin typeface="Bahnschrift SemiBold" pitchFamily="34" charset="0"/>
              </a:rPr>
              <a:t>: si tuviese los parámetros podría estimar la variable dependiente a partir de la variable independiente</a:t>
            </a:r>
            <a:endParaRPr lang="en-US" sz="1400" dirty="0"/>
          </a:p>
        </p:txBody>
      </p:sp>
      <p:pic>
        <p:nvPicPr>
          <p:cNvPr id="14" name="Picture 13">
            <a:extLst>
              <a:ext uri="{FF2B5EF4-FFF2-40B4-BE49-F238E27FC236}">
                <a16:creationId xmlns:a16="http://schemas.microsoft.com/office/drawing/2014/main" id="{D7392818-EA27-42F2-9AD2-17AE8205E60D}"/>
              </a:ext>
            </a:extLst>
          </p:cNvPr>
          <p:cNvPicPr>
            <a:picLocks noChangeAspect="1"/>
          </p:cNvPicPr>
          <p:nvPr/>
        </p:nvPicPr>
        <p:blipFill>
          <a:blip r:embed="rId7"/>
          <a:stretch>
            <a:fillRect/>
          </a:stretch>
        </p:blipFill>
        <p:spPr>
          <a:xfrm>
            <a:off x="327948" y="5016362"/>
            <a:ext cx="1647825" cy="419729"/>
          </a:xfrm>
          <a:prstGeom prst="rect">
            <a:avLst/>
          </a:prstGeom>
        </p:spPr>
      </p:pic>
      <p:sp>
        <p:nvSpPr>
          <p:cNvPr id="15" name="TextBox 14">
            <a:extLst>
              <a:ext uri="{FF2B5EF4-FFF2-40B4-BE49-F238E27FC236}">
                <a16:creationId xmlns:a16="http://schemas.microsoft.com/office/drawing/2014/main" id="{4CDF6303-56A4-43C4-A4BF-51514D701856}"/>
              </a:ext>
            </a:extLst>
          </p:cNvPr>
          <p:cNvSpPr txBox="1"/>
          <p:nvPr/>
        </p:nvSpPr>
        <p:spPr>
          <a:xfrm>
            <a:off x="1981200" y="4712615"/>
            <a:ext cx="6400800" cy="954107"/>
          </a:xfrm>
          <a:prstGeom prst="rect">
            <a:avLst/>
          </a:prstGeom>
          <a:noFill/>
        </p:spPr>
        <p:txBody>
          <a:bodyPr wrap="square" rtlCol="0">
            <a:spAutoFit/>
          </a:bodyPr>
          <a:lstStyle/>
          <a:p>
            <a:endParaRPr lang="es-AR" sz="2000" dirty="0">
              <a:latin typeface="Bahnschrift SemiBold" pitchFamily="34" charset="0"/>
            </a:endParaRPr>
          </a:p>
          <a:p>
            <a:r>
              <a:rPr lang="es-AR" dirty="0">
                <a:latin typeface="Bahnschrift SemiBold" pitchFamily="34" charset="0"/>
              </a:rPr>
              <a:t>: luego podría computar el error del estimativo (que depende de los parámetros estimados). Se conocen como residuos.</a:t>
            </a:r>
            <a:endParaRPr lang="en-US" sz="1400" dirty="0"/>
          </a:p>
        </p:txBody>
      </p:sp>
      <p:pic>
        <p:nvPicPr>
          <p:cNvPr id="16" name="Picture 15">
            <a:extLst>
              <a:ext uri="{FF2B5EF4-FFF2-40B4-BE49-F238E27FC236}">
                <a16:creationId xmlns:a16="http://schemas.microsoft.com/office/drawing/2014/main" id="{7D58E433-C514-446E-AB0B-E6058625999F}"/>
              </a:ext>
            </a:extLst>
          </p:cNvPr>
          <p:cNvPicPr>
            <a:picLocks noChangeAspect="1"/>
          </p:cNvPicPr>
          <p:nvPr/>
        </p:nvPicPr>
        <p:blipFill>
          <a:blip r:embed="rId8"/>
          <a:stretch>
            <a:fillRect/>
          </a:stretch>
        </p:blipFill>
        <p:spPr>
          <a:xfrm>
            <a:off x="152400" y="5966806"/>
            <a:ext cx="3007459" cy="510194"/>
          </a:xfrm>
          <a:prstGeom prst="rect">
            <a:avLst/>
          </a:prstGeom>
        </p:spPr>
      </p:pic>
      <p:sp>
        <p:nvSpPr>
          <p:cNvPr id="18" name="TextBox 17">
            <a:extLst>
              <a:ext uri="{FF2B5EF4-FFF2-40B4-BE49-F238E27FC236}">
                <a16:creationId xmlns:a16="http://schemas.microsoft.com/office/drawing/2014/main" id="{90467CFE-77C2-49CD-852C-75D680FD110A}"/>
              </a:ext>
            </a:extLst>
          </p:cNvPr>
          <p:cNvSpPr txBox="1"/>
          <p:nvPr/>
        </p:nvSpPr>
        <p:spPr>
          <a:xfrm>
            <a:off x="3352800" y="5675414"/>
            <a:ext cx="6400800" cy="677108"/>
          </a:xfrm>
          <a:prstGeom prst="rect">
            <a:avLst/>
          </a:prstGeom>
          <a:noFill/>
        </p:spPr>
        <p:txBody>
          <a:bodyPr wrap="square" rtlCol="0">
            <a:spAutoFit/>
          </a:bodyPr>
          <a:lstStyle/>
          <a:p>
            <a:endParaRPr lang="es-AR" sz="2000" dirty="0">
              <a:latin typeface="Bahnschrift SemiBold" pitchFamily="34" charset="0"/>
            </a:endParaRPr>
          </a:p>
          <a:p>
            <a:r>
              <a:rPr lang="es-AR" dirty="0">
                <a:latin typeface="Bahnschrift SemiBold" pitchFamily="34" charset="0"/>
              </a:rPr>
              <a:t>: y luego, la suma de los residuos al cuadrado</a:t>
            </a:r>
            <a:endParaRPr lang="en-US" sz="1400" dirty="0"/>
          </a:p>
        </p:txBody>
      </p:sp>
    </p:spTree>
    <p:extLst>
      <p:ext uri="{BB962C8B-B14F-4D97-AF65-F5344CB8AC3E}">
        <p14:creationId xmlns:p14="http://schemas.microsoft.com/office/powerpoint/2010/main" val="161058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4"/>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8"/>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11" grpId="0"/>
      <p:bldP spid="13" grpId="0"/>
      <p:bldP spid="15" grpId="0"/>
      <p:bldP spid="1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29DFB47-406C-42B9-A8D0-74E5FBDAB573}"/>
              </a:ext>
            </a:extLst>
          </p:cNvPr>
          <p:cNvPicPr>
            <a:picLocks noChangeAspect="1"/>
          </p:cNvPicPr>
          <p:nvPr/>
        </p:nvPicPr>
        <p:blipFill>
          <a:blip r:embed="rId2"/>
          <a:stretch>
            <a:fillRect/>
          </a:stretch>
        </p:blipFill>
        <p:spPr>
          <a:xfrm>
            <a:off x="228600" y="1066800"/>
            <a:ext cx="8398037" cy="486428"/>
          </a:xfrm>
          <a:prstGeom prst="rect">
            <a:avLst/>
          </a:prstGeom>
        </p:spPr>
      </p:pic>
      <p:sp>
        <p:nvSpPr>
          <p:cNvPr id="5" name="TextBox 4">
            <a:extLst>
              <a:ext uri="{FF2B5EF4-FFF2-40B4-BE49-F238E27FC236}">
                <a16:creationId xmlns:a16="http://schemas.microsoft.com/office/drawing/2014/main" id="{C4936A38-F5A2-4A8E-A769-F7FFA307218A}"/>
              </a:ext>
            </a:extLst>
          </p:cNvPr>
          <p:cNvSpPr txBox="1"/>
          <p:nvPr/>
        </p:nvSpPr>
        <p:spPr>
          <a:xfrm>
            <a:off x="228600" y="0"/>
            <a:ext cx="7162800" cy="707886"/>
          </a:xfrm>
          <a:prstGeom prst="rect">
            <a:avLst/>
          </a:prstGeom>
          <a:noFill/>
        </p:spPr>
        <p:txBody>
          <a:bodyPr wrap="square" rtlCol="0">
            <a:spAutoFit/>
          </a:bodyPr>
          <a:lstStyle/>
          <a:p>
            <a:endParaRPr lang="es-AR" sz="2000" dirty="0">
              <a:latin typeface="Bahnschrift SemiBold" pitchFamily="34" charset="0"/>
            </a:endParaRPr>
          </a:p>
          <a:p>
            <a:r>
              <a:rPr lang="es-AR" sz="2000" dirty="0">
                <a:latin typeface="Bahnschrift SemiBold" pitchFamily="34" charset="0"/>
              </a:rPr>
              <a:t>Esta suma depende de los dos parámetros del modelo lineal:</a:t>
            </a:r>
            <a:endParaRPr lang="en-US" sz="1600" dirty="0"/>
          </a:p>
        </p:txBody>
      </p:sp>
      <p:sp>
        <p:nvSpPr>
          <p:cNvPr id="6" name="TextBox 5">
            <a:extLst>
              <a:ext uri="{FF2B5EF4-FFF2-40B4-BE49-F238E27FC236}">
                <a16:creationId xmlns:a16="http://schemas.microsoft.com/office/drawing/2014/main" id="{E8A5BBAC-7781-4E93-83C7-2DF2387FE80D}"/>
              </a:ext>
            </a:extLst>
          </p:cNvPr>
          <p:cNvSpPr txBox="1"/>
          <p:nvPr/>
        </p:nvSpPr>
        <p:spPr>
          <a:xfrm>
            <a:off x="228600" y="1800761"/>
            <a:ext cx="8915400" cy="1323439"/>
          </a:xfrm>
          <a:prstGeom prst="rect">
            <a:avLst/>
          </a:prstGeom>
          <a:noFill/>
        </p:spPr>
        <p:txBody>
          <a:bodyPr wrap="square" rtlCol="0">
            <a:spAutoFit/>
          </a:bodyPr>
          <a:lstStyle/>
          <a:p>
            <a:endParaRPr lang="es-AR" sz="2000" dirty="0">
              <a:latin typeface="Bahnschrift SemiBold" pitchFamily="34" charset="0"/>
            </a:endParaRPr>
          </a:p>
          <a:p>
            <a:r>
              <a:rPr lang="es-AR" sz="2000" dirty="0">
                <a:latin typeface="Bahnschrift SemiBold" pitchFamily="34" charset="0"/>
              </a:rPr>
              <a:t>Más chica es, el modelo mejor reproduce los datos de los que ya dispongo.</a:t>
            </a:r>
          </a:p>
          <a:p>
            <a:endParaRPr lang="es-AR" sz="2000" dirty="0">
              <a:latin typeface="Bahnschrift SemiBold" pitchFamily="34" charset="0"/>
            </a:endParaRPr>
          </a:p>
          <a:p>
            <a:r>
              <a:rPr lang="es-AR" sz="2000" dirty="0">
                <a:latin typeface="Bahnschrift SemiBold" pitchFamily="34" charset="0"/>
              </a:rPr>
              <a:t>¿Cuáles son los parámetros tal que esta suma es lo más pequeña posible? </a:t>
            </a:r>
            <a:endParaRPr lang="en-US" sz="1600" dirty="0"/>
          </a:p>
        </p:txBody>
      </p:sp>
      <p:cxnSp>
        <p:nvCxnSpPr>
          <p:cNvPr id="8" name="Straight Connector 7">
            <a:extLst>
              <a:ext uri="{FF2B5EF4-FFF2-40B4-BE49-F238E27FC236}">
                <a16:creationId xmlns:a16="http://schemas.microsoft.com/office/drawing/2014/main" id="{9C94489F-BF24-4E82-A166-561320ECA3C7}"/>
              </a:ext>
            </a:extLst>
          </p:cNvPr>
          <p:cNvCxnSpPr/>
          <p:nvPr/>
        </p:nvCxnSpPr>
        <p:spPr>
          <a:xfrm>
            <a:off x="4876800" y="3429000"/>
            <a:ext cx="0" cy="3276600"/>
          </a:xfrm>
          <a:prstGeom prst="line">
            <a:avLst/>
          </a:prstGeom>
          <a:ln w="22225">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1BF182B2-1104-4756-A513-774F7559B2C0}"/>
              </a:ext>
            </a:extLst>
          </p:cNvPr>
          <p:cNvSpPr txBox="1"/>
          <p:nvPr/>
        </p:nvSpPr>
        <p:spPr>
          <a:xfrm>
            <a:off x="92241" y="3048000"/>
            <a:ext cx="4479759" cy="2092881"/>
          </a:xfrm>
          <a:prstGeom prst="rect">
            <a:avLst/>
          </a:prstGeom>
          <a:noFill/>
        </p:spPr>
        <p:txBody>
          <a:bodyPr wrap="square" rtlCol="0">
            <a:spAutoFit/>
          </a:bodyPr>
          <a:lstStyle/>
          <a:p>
            <a:endParaRPr lang="es-AR" sz="2000" dirty="0">
              <a:latin typeface="Bahnschrift SemiBold" pitchFamily="34" charset="0"/>
            </a:endParaRPr>
          </a:p>
          <a:p>
            <a:r>
              <a:rPr lang="es-AR" sz="2000" dirty="0">
                <a:latin typeface="Bahnschrift SemiBold" pitchFamily="34" charset="0"/>
              </a:rPr>
              <a:t>Modelos lineales:</a:t>
            </a:r>
          </a:p>
          <a:p>
            <a:endParaRPr lang="es-AR" sz="2000" dirty="0">
              <a:latin typeface="Bahnschrift SemiBold" pitchFamily="34" charset="0"/>
            </a:endParaRPr>
          </a:p>
          <a:p>
            <a:r>
              <a:rPr lang="es-AR" dirty="0">
                <a:latin typeface="Bahnschrift SemiBold" pitchFamily="34" charset="0"/>
              </a:rPr>
              <a:t>Podemos derivar respecto de los parámetros (por eso computamos el error </a:t>
            </a:r>
            <a:r>
              <a:rPr lang="es-AR" u="sng" dirty="0">
                <a:latin typeface="Bahnschrift SemiBold" pitchFamily="34" charset="0"/>
              </a:rPr>
              <a:t>cuadrático</a:t>
            </a:r>
            <a:r>
              <a:rPr lang="es-AR" dirty="0">
                <a:latin typeface="Bahnschrift SemiBold" pitchFamily="34" charset="0"/>
              </a:rPr>
              <a:t>), igual a cero y despejar:</a:t>
            </a:r>
          </a:p>
          <a:p>
            <a:endParaRPr lang="en-US" sz="1600" dirty="0"/>
          </a:p>
        </p:txBody>
      </p:sp>
      <p:sp>
        <p:nvSpPr>
          <p:cNvPr id="10" name="TextBox 9">
            <a:extLst>
              <a:ext uri="{FF2B5EF4-FFF2-40B4-BE49-F238E27FC236}">
                <a16:creationId xmlns:a16="http://schemas.microsoft.com/office/drawing/2014/main" id="{96F41C2F-1F7B-43E1-80C5-9E15DDBCAE6C}"/>
              </a:ext>
            </a:extLst>
          </p:cNvPr>
          <p:cNvSpPr txBox="1"/>
          <p:nvPr/>
        </p:nvSpPr>
        <p:spPr>
          <a:xfrm>
            <a:off x="4936960" y="3087231"/>
            <a:ext cx="4095747" cy="2985433"/>
          </a:xfrm>
          <a:prstGeom prst="rect">
            <a:avLst/>
          </a:prstGeom>
          <a:noFill/>
        </p:spPr>
        <p:txBody>
          <a:bodyPr wrap="square" rtlCol="0">
            <a:spAutoFit/>
          </a:bodyPr>
          <a:lstStyle/>
          <a:p>
            <a:endParaRPr lang="es-AR" sz="2000" dirty="0">
              <a:latin typeface="Bahnschrift SemiBold" pitchFamily="34" charset="0"/>
            </a:endParaRPr>
          </a:p>
          <a:p>
            <a:r>
              <a:rPr lang="es-AR" sz="2000" dirty="0">
                <a:latin typeface="Bahnschrift SemiBold" pitchFamily="34" charset="0"/>
              </a:rPr>
              <a:t>Modelos más complicados </a:t>
            </a:r>
          </a:p>
          <a:p>
            <a:r>
              <a:rPr lang="es-AR" sz="2000" dirty="0">
                <a:latin typeface="Bahnschrift SemiBold" pitchFamily="34" charset="0"/>
              </a:rPr>
              <a:t>(casi todos salvo este):</a:t>
            </a:r>
          </a:p>
          <a:p>
            <a:endParaRPr lang="es-AR" sz="2000" dirty="0">
              <a:latin typeface="Bahnschrift SemiBold" pitchFamily="34" charset="0"/>
            </a:endParaRPr>
          </a:p>
          <a:p>
            <a:r>
              <a:rPr lang="es-AR" dirty="0">
                <a:latin typeface="Bahnschrift SemiBold" pitchFamily="34" charset="0"/>
              </a:rPr>
              <a:t>Va a ser necesario recurrir a un proceso de optimización (por ejemplo, </a:t>
            </a:r>
            <a:r>
              <a:rPr lang="es-AR" i="1" dirty="0" err="1">
                <a:latin typeface="Bahnschrift SemiBold" pitchFamily="34" charset="0"/>
              </a:rPr>
              <a:t>gradient</a:t>
            </a:r>
            <a:r>
              <a:rPr lang="es-AR" i="1" dirty="0">
                <a:latin typeface="Bahnschrift SemiBold" pitchFamily="34" charset="0"/>
              </a:rPr>
              <a:t> </a:t>
            </a:r>
            <a:r>
              <a:rPr lang="es-AR" i="1" dirty="0" err="1">
                <a:latin typeface="Bahnschrift SemiBold" pitchFamily="34" charset="0"/>
              </a:rPr>
              <a:t>descent</a:t>
            </a:r>
            <a:r>
              <a:rPr lang="es-AR" dirty="0">
                <a:latin typeface="Bahnschrift SemiBold" pitchFamily="34" charset="0"/>
              </a:rPr>
              <a:t>)</a:t>
            </a:r>
          </a:p>
          <a:p>
            <a:endParaRPr lang="es-AR" dirty="0">
              <a:latin typeface="Bahnschrift SemiBold" pitchFamily="34" charset="0"/>
            </a:endParaRPr>
          </a:p>
          <a:p>
            <a:r>
              <a:rPr lang="es-AR" dirty="0">
                <a:latin typeface="Bahnschrift SemiBold" pitchFamily="34" charset="0"/>
              </a:rPr>
              <a:t>Aprendemos los parámetros de los datos: </a:t>
            </a:r>
            <a:r>
              <a:rPr lang="es-AR" i="1" dirty="0">
                <a:latin typeface="Bahnschrift SemiBold" pitchFamily="34" charset="0"/>
              </a:rPr>
              <a:t>machine </a:t>
            </a:r>
            <a:r>
              <a:rPr lang="es-AR" i="1" dirty="0" err="1">
                <a:latin typeface="Bahnschrift SemiBold" pitchFamily="34" charset="0"/>
              </a:rPr>
              <a:t>learning</a:t>
            </a:r>
            <a:endParaRPr lang="en-US" sz="1400" i="1" dirty="0"/>
          </a:p>
        </p:txBody>
      </p:sp>
      <p:pic>
        <p:nvPicPr>
          <p:cNvPr id="11" name="Picture 10">
            <a:extLst>
              <a:ext uri="{FF2B5EF4-FFF2-40B4-BE49-F238E27FC236}">
                <a16:creationId xmlns:a16="http://schemas.microsoft.com/office/drawing/2014/main" id="{4869E265-7DCA-485D-A5D1-CF8058CE1B80}"/>
              </a:ext>
            </a:extLst>
          </p:cNvPr>
          <p:cNvPicPr>
            <a:picLocks noChangeAspect="1"/>
          </p:cNvPicPr>
          <p:nvPr/>
        </p:nvPicPr>
        <p:blipFill>
          <a:blip r:embed="rId3"/>
          <a:stretch>
            <a:fillRect/>
          </a:stretch>
        </p:blipFill>
        <p:spPr>
          <a:xfrm>
            <a:off x="111291" y="4996339"/>
            <a:ext cx="2939831" cy="1171339"/>
          </a:xfrm>
          <a:prstGeom prst="rect">
            <a:avLst/>
          </a:prstGeom>
        </p:spPr>
      </p:pic>
      <p:pic>
        <p:nvPicPr>
          <p:cNvPr id="12" name="Picture 11">
            <a:extLst>
              <a:ext uri="{FF2B5EF4-FFF2-40B4-BE49-F238E27FC236}">
                <a16:creationId xmlns:a16="http://schemas.microsoft.com/office/drawing/2014/main" id="{AFA81F34-4D68-4D65-8507-5F9CE242F6FE}"/>
              </a:ext>
            </a:extLst>
          </p:cNvPr>
          <p:cNvPicPr>
            <a:picLocks noChangeAspect="1"/>
          </p:cNvPicPr>
          <p:nvPr/>
        </p:nvPicPr>
        <p:blipFill>
          <a:blip r:embed="rId4"/>
          <a:stretch>
            <a:fillRect/>
          </a:stretch>
        </p:blipFill>
        <p:spPr>
          <a:xfrm>
            <a:off x="2998870" y="5273637"/>
            <a:ext cx="1428750" cy="847725"/>
          </a:xfrm>
          <a:prstGeom prst="rect">
            <a:avLst/>
          </a:prstGeom>
        </p:spPr>
      </p:pic>
      <p:sp>
        <p:nvSpPr>
          <p:cNvPr id="13" name="TextBox 12">
            <a:extLst>
              <a:ext uri="{FF2B5EF4-FFF2-40B4-BE49-F238E27FC236}">
                <a16:creationId xmlns:a16="http://schemas.microsoft.com/office/drawing/2014/main" id="{AB2A9A48-755A-40CC-90C9-082A3767307A}"/>
              </a:ext>
            </a:extLst>
          </p:cNvPr>
          <p:cNvSpPr txBox="1"/>
          <p:nvPr/>
        </p:nvSpPr>
        <p:spPr>
          <a:xfrm>
            <a:off x="84221" y="6019800"/>
            <a:ext cx="4868779" cy="1015663"/>
          </a:xfrm>
          <a:prstGeom prst="rect">
            <a:avLst/>
          </a:prstGeom>
          <a:noFill/>
        </p:spPr>
        <p:txBody>
          <a:bodyPr wrap="square" rtlCol="0">
            <a:spAutoFit/>
          </a:bodyPr>
          <a:lstStyle/>
          <a:p>
            <a:endParaRPr lang="es-AR" sz="2000" dirty="0">
              <a:latin typeface="Bahnschrift SemiBold" pitchFamily="34" charset="0"/>
            </a:endParaRPr>
          </a:p>
          <a:p>
            <a:r>
              <a:rPr lang="es-AR" sz="2400" dirty="0">
                <a:latin typeface="Bahnschrift SemiBold" pitchFamily="34" charset="0"/>
              </a:rPr>
              <a:t>Cuadrados mínimos (Gauss, 1822)</a:t>
            </a:r>
            <a:endParaRPr lang="es-AR" sz="2000" dirty="0">
              <a:latin typeface="Bahnschrift SemiBold" pitchFamily="34" charset="0"/>
            </a:endParaRPr>
          </a:p>
          <a:p>
            <a:endParaRPr lang="en-US" sz="1600" dirty="0"/>
          </a:p>
        </p:txBody>
      </p:sp>
    </p:spTree>
    <p:extLst>
      <p:ext uri="{BB962C8B-B14F-4D97-AF65-F5344CB8AC3E}">
        <p14:creationId xmlns:p14="http://schemas.microsoft.com/office/powerpoint/2010/main" val="2039757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FB235D2-95EB-4BC5-81E4-35D20A01D2C7}"/>
              </a:ext>
            </a:extLst>
          </p:cNvPr>
          <p:cNvPicPr>
            <a:picLocks noChangeAspect="1"/>
          </p:cNvPicPr>
          <p:nvPr/>
        </p:nvPicPr>
        <p:blipFill>
          <a:blip r:embed="rId2"/>
          <a:stretch>
            <a:fillRect/>
          </a:stretch>
        </p:blipFill>
        <p:spPr>
          <a:xfrm>
            <a:off x="28574" y="0"/>
            <a:ext cx="4548188" cy="4533564"/>
          </a:xfrm>
          <a:prstGeom prst="rect">
            <a:avLst/>
          </a:prstGeom>
        </p:spPr>
      </p:pic>
      <p:sp>
        <p:nvSpPr>
          <p:cNvPr id="5" name="TextBox 4">
            <a:extLst>
              <a:ext uri="{FF2B5EF4-FFF2-40B4-BE49-F238E27FC236}">
                <a16:creationId xmlns:a16="http://schemas.microsoft.com/office/drawing/2014/main" id="{7652DC8A-DCFA-4AA0-AE49-22BFA8D198CA}"/>
              </a:ext>
            </a:extLst>
          </p:cNvPr>
          <p:cNvSpPr txBox="1"/>
          <p:nvPr/>
        </p:nvSpPr>
        <p:spPr>
          <a:xfrm>
            <a:off x="4741697" y="566678"/>
            <a:ext cx="4435640" cy="2862322"/>
          </a:xfrm>
          <a:prstGeom prst="rect">
            <a:avLst/>
          </a:prstGeom>
          <a:noFill/>
        </p:spPr>
        <p:txBody>
          <a:bodyPr wrap="square" rtlCol="0">
            <a:spAutoFit/>
          </a:bodyPr>
          <a:lstStyle/>
          <a:p>
            <a:endParaRPr lang="es-AR" sz="2000" dirty="0">
              <a:latin typeface="Bahnschrift SemiBold" pitchFamily="34" charset="0"/>
            </a:endParaRPr>
          </a:p>
          <a:p>
            <a:r>
              <a:rPr lang="es-AR" sz="2000" dirty="0">
                <a:latin typeface="Bahnschrift SemiBold" pitchFamily="34" charset="0"/>
              </a:rPr>
              <a:t>Los parámetros resultan de minimizar la suma de los errores cuadráticos.</a:t>
            </a:r>
          </a:p>
          <a:p>
            <a:endParaRPr lang="es-AR" sz="2000" i="1" dirty="0">
              <a:latin typeface="Bahnschrift SemiBold" pitchFamily="34" charset="0"/>
            </a:endParaRPr>
          </a:p>
          <a:p>
            <a:r>
              <a:rPr lang="es-AR" sz="2000" i="1" dirty="0">
                <a:latin typeface="Bahnschrift SemiBold" pitchFamily="34" charset="0"/>
              </a:rPr>
              <a:t>En este caso, hay un único mínimo local (igual al global) y se puede computar analíticamente, pero no siempre.</a:t>
            </a:r>
            <a:endParaRPr lang="en-US" sz="1400" i="1" dirty="0"/>
          </a:p>
        </p:txBody>
      </p:sp>
      <p:pic>
        <p:nvPicPr>
          <p:cNvPr id="6" name="Picture 5">
            <a:extLst>
              <a:ext uri="{FF2B5EF4-FFF2-40B4-BE49-F238E27FC236}">
                <a16:creationId xmlns:a16="http://schemas.microsoft.com/office/drawing/2014/main" id="{025BD2EA-1B1E-41D7-984F-6478965AF5A9}"/>
              </a:ext>
            </a:extLst>
          </p:cNvPr>
          <p:cNvPicPr>
            <a:picLocks noChangeAspect="1"/>
          </p:cNvPicPr>
          <p:nvPr/>
        </p:nvPicPr>
        <p:blipFill>
          <a:blip r:embed="rId3"/>
          <a:stretch>
            <a:fillRect/>
          </a:stretch>
        </p:blipFill>
        <p:spPr>
          <a:xfrm>
            <a:off x="457200" y="4277071"/>
            <a:ext cx="3657600" cy="2571404"/>
          </a:xfrm>
          <a:prstGeom prst="rect">
            <a:avLst/>
          </a:prstGeom>
        </p:spPr>
      </p:pic>
      <p:sp>
        <p:nvSpPr>
          <p:cNvPr id="7" name="TextBox 6">
            <a:extLst>
              <a:ext uri="{FF2B5EF4-FFF2-40B4-BE49-F238E27FC236}">
                <a16:creationId xmlns:a16="http://schemas.microsoft.com/office/drawing/2014/main" id="{FFD22399-B0B0-4EFD-AE6F-EAD7CE9A0BDF}"/>
              </a:ext>
            </a:extLst>
          </p:cNvPr>
          <p:cNvSpPr txBox="1"/>
          <p:nvPr/>
        </p:nvSpPr>
        <p:spPr>
          <a:xfrm>
            <a:off x="4543426" y="4419600"/>
            <a:ext cx="4435640" cy="1631216"/>
          </a:xfrm>
          <a:prstGeom prst="rect">
            <a:avLst/>
          </a:prstGeom>
          <a:noFill/>
        </p:spPr>
        <p:txBody>
          <a:bodyPr wrap="square" rtlCol="0">
            <a:spAutoFit/>
          </a:bodyPr>
          <a:lstStyle/>
          <a:p>
            <a:endParaRPr lang="es-AR" sz="2000" dirty="0">
              <a:latin typeface="Bahnschrift SemiBold" pitchFamily="34" charset="0"/>
            </a:endParaRPr>
          </a:p>
          <a:p>
            <a:r>
              <a:rPr lang="es-AR" sz="2000" dirty="0">
                <a:latin typeface="Bahnschrift SemiBold" pitchFamily="34" charset="0"/>
              </a:rPr>
              <a:t>Sucede en algunos algoritmos de </a:t>
            </a:r>
            <a:r>
              <a:rPr lang="es-AR" sz="2000" i="1" dirty="0">
                <a:latin typeface="Bahnschrift SemiBold" pitchFamily="34" charset="0"/>
              </a:rPr>
              <a:t>machine </a:t>
            </a:r>
            <a:r>
              <a:rPr lang="es-AR" sz="2000" i="1" dirty="0" err="1">
                <a:latin typeface="Bahnschrift SemiBold" pitchFamily="34" charset="0"/>
              </a:rPr>
              <a:t>learning</a:t>
            </a:r>
            <a:r>
              <a:rPr lang="es-AR" sz="2000" i="1" dirty="0">
                <a:latin typeface="Bahnschrift SemiBold" pitchFamily="34" charset="0"/>
              </a:rPr>
              <a:t> </a:t>
            </a:r>
            <a:r>
              <a:rPr lang="es-AR" sz="2000" dirty="0">
                <a:latin typeface="Bahnschrift SemiBold" pitchFamily="34" charset="0"/>
              </a:rPr>
              <a:t>(</a:t>
            </a:r>
            <a:r>
              <a:rPr lang="es-AR" sz="2000" dirty="0" err="1">
                <a:latin typeface="Bahnschrift SemiBold" pitchFamily="34" charset="0"/>
              </a:rPr>
              <a:t>e.g</a:t>
            </a:r>
            <a:r>
              <a:rPr lang="es-AR" sz="2000" dirty="0">
                <a:latin typeface="Bahnschrift SemiBold" pitchFamily="34" charset="0"/>
              </a:rPr>
              <a:t>. redes neuronales) pero en otros no (</a:t>
            </a:r>
            <a:r>
              <a:rPr lang="es-AR" sz="2000" dirty="0" err="1">
                <a:latin typeface="Bahnschrift SemiBold" pitchFamily="34" charset="0"/>
              </a:rPr>
              <a:t>e.g</a:t>
            </a:r>
            <a:r>
              <a:rPr lang="es-AR" sz="2000" dirty="0">
                <a:latin typeface="Bahnschrift SemiBold" pitchFamily="34" charset="0"/>
              </a:rPr>
              <a:t>. </a:t>
            </a:r>
            <a:r>
              <a:rPr lang="es-AR" sz="2000" i="1" dirty="0" err="1">
                <a:latin typeface="Bahnschrift SemiBold" pitchFamily="34" charset="0"/>
              </a:rPr>
              <a:t>support</a:t>
            </a:r>
            <a:r>
              <a:rPr lang="es-AR" sz="2000" i="1" dirty="0">
                <a:latin typeface="Bahnschrift SemiBold" pitchFamily="34" charset="0"/>
              </a:rPr>
              <a:t> vector machines</a:t>
            </a:r>
            <a:r>
              <a:rPr lang="es-AR" sz="2000" dirty="0">
                <a:latin typeface="Bahnschrift SemiBold" pitchFamily="34" charset="0"/>
              </a:rPr>
              <a:t>)</a:t>
            </a:r>
            <a:endParaRPr lang="en-US" sz="1400" i="1" dirty="0"/>
          </a:p>
        </p:txBody>
      </p:sp>
    </p:spTree>
    <p:extLst>
      <p:ext uri="{BB962C8B-B14F-4D97-AF65-F5344CB8AC3E}">
        <p14:creationId xmlns:p14="http://schemas.microsoft.com/office/powerpoint/2010/main" val="1947796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8A52AC2-A8CC-4A02-867A-90FB05A7A63A}"/>
              </a:ext>
            </a:extLst>
          </p:cNvPr>
          <p:cNvSpPr txBox="1"/>
          <p:nvPr/>
        </p:nvSpPr>
        <p:spPr>
          <a:xfrm>
            <a:off x="2286000" y="594163"/>
            <a:ext cx="6400800" cy="707886"/>
          </a:xfrm>
          <a:prstGeom prst="rect">
            <a:avLst/>
          </a:prstGeom>
          <a:noFill/>
        </p:spPr>
        <p:txBody>
          <a:bodyPr wrap="square" rtlCol="0">
            <a:spAutoFit/>
          </a:bodyPr>
          <a:lstStyle/>
          <a:p>
            <a:r>
              <a:rPr lang="es-AR" sz="2000" dirty="0">
                <a:latin typeface="Bahnschrift SemiBold" pitchFamily="34" charset="0"/>
              </a:rPr>
              <a:t>¿Qué validez tiene mi inferencia de los parámetros? </a:t>
            </a:r>
          </a:p>
          <a:p>
            <a:endParaRPr lang="es-AR" sz="2000" dirty="0">
              <a:latin typeface="Bahnschrift SemiBold" pitchFamily="34" charset="0"/>
            </a:endParaRPr>
          </a:p>
        </p:txBody>
      </p:sp>
      <p:pic>
        <p:nvPicPr>
          <p:cNvPr id="5" name="Picture 4" descr="Subset - Wikipedia">
            <a:extLst>
              <a:ext uri="{FF2B5EF4-FFF2-40B4-BE49-F238E27FC236}">
                <a16:creationId xmlns:a16="http://schemas.microsoft.com/office/drawing/2014/main" id="{217B4772-F4CF-46E6-905E-920B3254378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3400" y="228600"/>
            <a:ext cx="1439012" cy="143901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27B2BA79-D7ED-4470-A8A0-24A942A54416}"/>
              </a:ext>
            </a:extLst>
          </p:cNvPr>
          <p:cNvPicPr>
            <a:picLocks noChangeAspect="1"/>
          </p:cNvPicPr>
          <p:nvPr/>
        </p:nvPicPr>
        <p:blipFill>
          <a:blip r:embed="rId4"/>
          <a:stretch>
            <a:fillRect/>
          </a:stretch>
        </p:blipFill>
        <p:spPr>
          <a:xfrm>
            <a:off x="533400" y="1885417"/>
            <a:ext cx="3200400" cy="3238500"/>
          </a:xfrm>
          <a:prstGeom prst="rect">
            <a:avLst/>
          </a:prstGeom>
        </p:spPr>
      </p:pic>
      <p:cxnSp>
        <p:nvCxnSpPr>
          <p:cNvPr id="8" name="Straight Connector 7">
            <a:extLst>
              <a:ext uri="{FF2B5EF4-FFF2-40B4-BE49-F238E27FC236}">
                <a16:creationId xmlns:a16="http://schemas.microsoft.com/office/drawing/2014/main" id="{ACCDFA22-7871-47C8-9A5E-D1BB4FC8C993}"/>
              </a:ext>
            </a:extLst>
          </p:cNvPr>
          <p:cNvCxnSpPr/>
          <p:nvPr/>
        </p:nvCxnSpPr>
        <p:spPr>
          <a:xfrm>
            <a:off x="381000" y="5505517"/>
            <a:ext cx="381000" cy="0"/>
          </a:xfrm>
          <a:prstGeom prst="line">
            <a:avLst/>
          </a:prstGeom>
        </p:spPr>
        <p:style>
          <a:lnRef idx="3">
            <a:schemeClr val="accent2"/>
          </a:lnRef>
          <a:fillRef idx="0">
            <a:schemeClr val="accent2"/>
          </a:fillRef>
          <a:effectRef idx="2">
            <a:schemeClr val="accent2"/>
          </a:effectRef>
          <a:fontRef idx="minor">
            <a:schemeClr val="tx1"/>
          </a:fontRef>
        </p:style>
      </p:cxnSp>
      <p:sp>
        <p:nvSpPr>
          <p:cNvPr id="9" name="TextBox 8">
            <a:extLst>
              <a:ext uri="{FF2B5EF4-FFF2-40B4-BE49-F238E27FC236}">
                <a16:creationId xmlns:a16="http://schemas.microsoft.com/office/drawing/2014/main" id="{45888ABD-7CD8-48B6-9FF6-3912F2875C11}"/>
              </a:ext>
            </a:extLst>
          </p:cNvPr>
          <p:cNvSpPr txBox="1"/>
          <p:nvPr/>
        </p:nvSpPr>
        <p:spPr>
          <a:xfrm>
            <a:off x="942975" y="4876800"/>
            <a:ext cx="6400800" cy="954107"/>
          </a:xfrm>
          <a:prstGeom prst="rect">
            <a:avLst/>
          </a:prstGeom>
          <a:noFill/>
        </p:spPr>
        <p:txBody>
          <a:bodyPr wrap="square" rtlCol="0">
            <a:spAutoFit/>
          </a:bodyPr>
          <a:lstStyle/>
          <a:p>
            <a:endParaRPr lang="es-AR" sz="2000" dirty="0">
              <a:latin typeface="Bahnschrift SemiBold" pitchFamily="34" charset="0"/>
            </a:endParaRPr>
          </a:p>
          <a:p>
            <a:r>
              <a:rPr lang="es-AR" dirty="0">
                <a:latin typeface="Bahnschrift SemiBold" pitchFamily="34" charset="0"/>
              </a:rPr>
              <a:t>Relación lineal real </a:t>
            </a:r>
          </a:p>
          <a:p>
            <a:r>
              <a:rPr lang="es-AR" dirty="0">
                <a:latin typeface="Bahnschrift SemiBold" pitchFamily="34" charset="0"/>
              </a:rPr>
              <a:t>o poblacional,</a:t>
            </a:r>
            <a:endParaRPr lang="en-US" sz="1400" dirty="0"/>
          </a:p>
        </p:txBody>
      </p:sp>
      <p:pic>
        <p:nvPicPr>
          <p:cNvPr id="10" name="Picture 9">
            <a:extLst>
              <a:ext uri="{FF2B5EF4-FFF2-40B4-BE49-F238E27FC236}">
                <a16:creationId xmlns:a16="http://schemas.microsoft.com/office/drawing/2014/main" id="{70417D9A-6C6A-4669-88C7-98C76D9A7C3B}"/>
              </a:ext>
            </a:extLst>
          </p:cNvPr>
          <p:cNvPicPr>
            <a:picLocks noChangeAspect="1"/>
          </p:cNvPicPr>
          <p:nvPr/>
        </p:nvPicPr>
        <p:blipFill>
          <a:blip r:embed="rId5"/>
          <a:stretch>
            <a:fillRect/>
          </a:stretch>
        </p:blipFill>
        <p:spPr>
          <a:xfrm>
            <a:off x="2438132" y="5486400"/>
            <a:ext cx="1295668" cy="323917"/>
          </a:xfrm>
          <a:prstGeom prst="rect">
            <a:avLst/>
          </a:prstGeom>
        </p:spPr>
      </p:pic>
      <p:cxnSp>
        <p:nvCxnSpPr>
          <p:cNvPr id="11" name="Straight Connector 10">
            <a:extLst>
              <a:ext uri="{FF2B5EF4-FFF2-40B4-BE49-F238E27FC236}">
                <a16:creationId xmlns:a16="http://schemas.microsoft.com/office/drawing/2014/main" id="{2DF1617C-923D-4D94-A687-023FAA651EF9}"/>
              </a:ext>
            </a:extLst>
          </p:cNvPr>
          <p:cNvCxnSpPr/>
          <p:nvPr/>
        </p:nvCxnSpPr>
        <p:spPr>
          <a:xfrm>
            <a:off x="404812" y="6343717"/>
            <a:ext cx="381000" cy="0"/>
          </a:xfrm>
          <a:prstGeom prst="line">
            <a:avLst/>
          </a:prstGeom>
        </p:spPr>
        <p:style>
          <a:lnRef idx="3">
            <a:schemeClr val="accent1"/>
          </a:lnRef>
          <a:fillRef idx="0">
            <a:schemeClr val="accent1"/>
          </a:fillRef>
          <a:effectRef idx="2">
            <a:schemeClr val="accent1"/>
          </a:effectRef>
          <a:fontRef idx="minor">
            <a:schemeClr val="tx1"/>
          </a:fontRef>
        </p:style>
      </p:cxnSp>
      <p:sp>
        <p:nvSpPr>
          <p:cNvPr id="12" name="TextBox 11">
            <a:extLst>
              <a:ext uri="{FF2B5EF4-FFF2-40B4-BE49-F238E27FC236}">
                <a16:creationId xmlns:a16="http://schemas.microsoft.com/office/drawing/2014/main" id="{0A3F9DA6-88DC-45C6-97DB-9E3B588CBAA5}"/>
              </a:ext>
            </a:extLst>
          </p:cNvPr>
          <p:cNvSpPr txBox="1"/>
          <p:nvPr/>
        </p:nvSpPr>
        <p:spPr>
          <a:xfrm>
            <a:off x="942975" y="5715000"/>
            <a:ext cx="6400800" cy="954107"/>
          </a:xfrm>
          <a:prstGeom prst="rect">
            <a:avLst/>
          </a:prstGeom>
          <a:noFill/>
        </p:spPr>
        <p:txBody>
          <a:bodyPr wrap="square" rtlCol="0">
            <a:spAutoFit/>
          </a:bodyPr>
          <a:lstStyle/>
          <a:p>
            <a:endParaRPr lang="es-AR" sz="2000" dirty="0">
              <a:latin typeface="Bahnschrift SemiBold" pitchFamily="34" charset="0"/>
            </a:endParaRPr>
          </a:p>
          <a:p>
            <a:r>
              <a:rPr lang="es-AR" dirty="0">
                <a:latin typeface="Bahnschrift SemiBold" pitchFamily="34" charset="0"/>
              </a:rPr>
              <a:t>Relación lineal</a:t>
            </a:r>
          </a:p>
          <a:p>
            <a:r>
              <a:rPr lang="es-AR" dirty="0">
                <a:latin typeface="Bahnschrift SemiBold" pitchFamily="34" charset="0"/>
              </a:rPr>
              <a:t>estimada,  </a:t>
            </a:r>
          </a:p>
        </p:txBody>
      </p:sp>
      <p:pic>
        <p:nvPicPr>
          <p:cNvPr id="13" name="Picture 12">
            <a:extLst>
              <a:ext uri="{FF2B5EF4-FFF2-40B4-BE49-F238E27FC236}">
                <a16:creationId xmlns:a16="http://schemas.microsoft.com/office/drawing/2014/main" id="{337CBD23-8649-4B20-86A1-CC6BB9967453}"/>
              </a:ext>
            </a:extLst>
          </p:cNvPr>
          <p:cNvPicPr>
            <a:picLocks noChangeAspect="1"/>
          </p:cNvPicPr>
          <p:nvPr/>
        </p:nvPicPr>
        <p:blipFill>
          <a:blip r:embed="rId6"/>
          <a:stretch>
            <a:fillRect/>
          </a:stretch>
        </p:blipFill>
        <p:spPr>
          <a:xfrm>
            <a:off x="2057400" y="6318552"/>
            <a:ext cx="1219200" cy="387048"/>
          </a:xfrm>
          <a:prstGeom prst="rect">
            <a:avLst/>
          </a:prstGeom>
        </p:spPr>
      </p:pic>
      <p:pic>
        <p:nvPicPr>
          <p:cNvPr id="14" name="Picture 13">
            <a:extLst>
              <a:ext uri="{FF2B5EF4-FFF2-40B4-BE49-F238E27FC236}">
                <a16:creationId xmlns:a16="http://schemas.microsoft.com/office/drawing/2014/main" id="{1865551A-D3D0-42E6-BDD5-A773863329F9}"/>
              </a:ext>
            </a:extLst>
          </p:cNvPr>
          <p:cNvPicPr>
            <a:picLocks noChangeAspect="1"/>
          </p:cNvPicPr>
          <p:nvPr/>
        </p:nvPicPr>
        <p:blipFill>
          <a:blip r:embed="rId7"/>
          <a:stretch>
            <a:fillRect/>
          </a:stretch>
        </p:blipFill>
        <p:spPr>
          <a:xfrm>
            <a:off x="5105400" y="1842554"/>
            <a:ext cx="3124200" cy="3324225"/>
          </a:xfrm>
          <a:prstGeom prst="rect">
            <a:avLst/>
          </a:prstGeom>
        </p:spPr>
      </p:pic>
      <p:cxnSp>
        <p:nvCxnSpPr>
          <p:cNvPr id="15" name="Straight Connector 14">
            <a:extLst>
              <a:ext uri="{FF2B5EF4-FFF2-40B4-BE49-F238E27FC236}">
                <a16:creationId xmlns:a16="http://schemas.microsoft.com/office/drawing/2014/main" id="{8879AB74-BCA4-4CAB-8501-C60A94F0E395}"/>
              </a:ext>
            </a:extLst>
          </p:cNvPr>
          <p:cNvCxnSpPr/>
          <p:nvPr/>
        </p:nvCxnSpPr>
        <p:spPr>
          <a:xfrm>
            <a:off x="5105400" y="5334000"/>
            <a:ext cx="381000" cy="0"/>
          </a:xfrm>
          <a:prstGeom prst="line">
            <a:avLst/>
          </a:prstGeom>
          <a:ln>
            <a:solidFill>
              <a:schemeClr val="tx2">
                <a:lumMod val="20000"/>
                <a:lumOff val="80000"/>
              </a:schemeClr>
            </a:solidFill>
          </a:ln>
        </p:spPr>
        <p:style>
          <a:lnRef idx="3">
            <a:schemeClr val="accent1"/>
          </a:lnRef>
          <a:fillRef idx="0">
            <a:schemeClr val="accent1"/>
          </a:fillRef>
          <a:effectRef idx="2">
            <a:schemeClr val="accent1"/>
          </a:effectRef>
          <a:fontRef idx="minor">
            <a:schemeClr val="tx1"/>
          </a:fontRef>
        </p:style>
      </p:cxnSp>
      <p:cxnSp>
        <p:nvCxnSpPr>
          <p:cNvPr id="16" name="Straight Connector 15">
            <a:extLst>
              <a:ext uri="{FF2B5EF4-FFF2-40B4-BE49-F238E27FC236}">
                <a16:creationId xmlns:a16="http://schemas.microsoft.com/office/drawing/2014/main" id="{A63D9929-9A5E-4EA0-A854-2D42CF64CB34}"/>
              </a:ext>
            </a:extLst>
          </p:cNvPr>
          <p:cNvCxnSpPr/>
          <p:nvPr/>
        </p:nvCxnSpPr>
        <p:spPr>
          <a:xfrm>
            <a:off x="5105400" y="5638800"/>
            <a:ext cx="381000" cy="0"/>
          </a:xfrm>
          <a:prstGeom prst="line">
            <a:avLst/>
          </a:prstGeom>
          <a:ln>
            <a:solidFill>
              <a:schemeClr val="tx2">
                <a:lumMod val="40000"/>
                <a:lumOff val="60000"/>
              </a:schemeClr>
            </a:solidFill>
          </a:ln>
        </p:spPr>
        <p:style>
          <a:lnRef idx="3">
            <a:schemeClr val="accent1"/>
          </a:lnRef>
          <a:fillRef idx="0">
            <a:schemeClr val="accent1"/>
          </a:fillRef>
          <a:effectRef idx="2">
            <a:schemeClr val="accent1"/>
          </a:effectRef>
          <a:fontRef idx="minor">
            <a:schemeClr val="tx1"/>
          </a:fontRef>
        </p:style>
      </p:cxnSp>
      <p:cxnSp>
        <p:nvCxnSpPr>
          <p:cNvPr id="17" name="Straight Connector 16">
            <a:extLst>
              <a:ext uri="{FF2B5EF4-FFF2-40B4-BE49-F238E27FC236}">
                <a16:creationId xmlns:a16="http://schemas.microsoft.com/office/drawing/2014/main" id="{121B2550-86D8-46B4-B14D-BAC89A58432D}"/>
              </a:ext>
            </a:extLst>
          </p:cNvPr>
          <p:cNvCxnSpPr/>
          <p:nvPr/>
        </p:nvCxnSpPr>
        <p:spPr>
          <a:xfrm>
            <a:off x="5105400" y="5943600"/>
            <a:ext cx="381000" cy="0"/>
          </a:xfrm>
          <a:prstGeom prst="line">
            <a:avLst/>
          </a:prstGeom>
          <a:ln>
            <a:solidFill>
              <a:schemeClr val="tx2">
                <a:lumMod val="60000"/>
                <a:lumOff val="40000"/>
              </a:schemeClr>
            </a:solidFill>
          </a:ln>
        </p:spPr>
        <p:style>
          <a:lnRef idx="3">
            <a:schemeClr val="accent1"/>
          </a:lnRef>
          <a:fillRef idx="0">
            <a:schemeClr val="accent1"/>
          </a:fillRef>
          <a:effectRef idx="2">
            <a:schemeClr val="accent1"/>
          </a:effectRef>
          <a:fontRef idx="minor">
            <a:schemeClr val="tx1"/>
          </a:fontRef>
        </p:style>
      </p:cxnSp>
      <p:cxnSp>
        <p:nvCxnSpPr>
          <p:cNvPr id="18" name="Straight Connector 17">
            <a:extLst>
              <a:ext uri="{FF2B5EF4-FFF2-40B4-BE49-F238E27FC236}">
                <a16:creationId xmlns:a16="http://schemas.microsoft.com/office/drawing/2014/main" id="{9879A464-D47D-4928-A270-EB29A4DF62C9}"/>
              </a:ext>
            </a:extLst>
          </p:cNvPr>
          <p:cNvCxnSpPr/>
          <p:nvPr/>
        </p:nvCxnSpPr>
        <p:spPr>
          <a:xfrm>
            <a:off x="5105400" y="6248400"/>
            <a:ext cx="381000" cy="0"/>
          </a:xfrm>
          <a:prstGeom prst="line">
            <a:avLst/>
          </a:prstGeom>
          <a:ln>
            <a:solidFill>
              <a:schemeClr val="accent1">
                <a:lumMod val="75000"/>
              </a:schemeClr>
            </a:solidFill>
          </a:ln>
        </p:spPr>
        <p:style>
          <a:lnRef idx="3">
            <a:schemeClr val="accent1"/>
          </a:lnRef>
          <a:fillRef idx="0">
            <a:schemeClr val="accent1"/>
          </a:fillRef>
          <a:effectRef idx="2">
            <a:schemeClr val="accent1"/>
          </a:effectRef>
          <a:fontRef idx="minor">
            <a:schemeClr val="tx1"/>
          </a:fontRef>
        </p:style>
      </p:cxnSp>
      <p:cxnSp>
        <p:nvCxnSpPr>
          <p:cNvPr id="19" name="Straight Connector 18">
            <a:extLst>
              <a:ext uri="{FF2B5EF4-FFF2-40B4-BE49-F238E27FC236}">
                <a16:creationId xmlns:a16="http://schemas.microsoft.com/office/drawing/2014/main" id="{4DFD3D3D-FFFB-4A1E-B7E1-1CB52C0DFA47}"/>
              </a:ext>
            </a:extLst>
          </p:cNvPr>
          <p:cNvCxnSpPr/>
          <p:nvPr/>
        </p:nvCxnSpPr>
        <p:spPr>
          <a:xfrm>
            <a:off x="5105400" y="6553200"/>
            <a:ext cx="381000" cy="0"/>
          </a:xfrm>
          <a:prstGeom prst="line">
            <a:avLst/>
          </a:prstGeom>
        </p:spPr>
        <p:style>
          <a:lnRef idx="3">
            <a:schemeClr val="accent1"/>
          </a:lnRef>
          <a:fillRef idx="0">
            <a:schemeClr val="accent1"/>
          </a:fillRef>
          <a:effectRef idx="2">
            <a:schemeClr val="accent1"/>
          </a:effectRef>
          <a:fontRef idx="minor">
            <a:schemeClr val="tx1"/>
          </a:fontRef>
        </p:style>
      </p:cxnSp>
      <p:sp>
        <p:nvSpPr>
          <p:cNvPr id="20" name="TextBox 19">
            <a:extLst>
              <a:ext uri="{FF2B5EF4-FFF2-40B4-BE49-F238E27FC236}">
                <a16:creationId xmlns:a16="http://schemas.microsoft.com/office/drawing/2014/main" id="{281DC4FB-F2DC-4A33-B71B-6589FD1D78E0}"/>
              </a:ext>
            </a:extLst>
          </p:cNvPr>
          <p:cNvSpPr txBox="1"/>
          <p:nvPr/>
        </p:nvSpPr>
        <p:spPr>
          <a:xfrm>
            <a:off x="6019800" y="5029200"/>
            <a:ext cx="2890569" cy="1508105"/>
          </a:xfrm>
          <a:prstGeom prst="rect">
            <a:avLst/>
          </a:prstGeom>
          <a:noFill/>
        </p:spPr>
        <p:txBody>
          <a:bodyPr wrap="square" rtlCol="0">
            <a:spAutoFit/>
          </a:bodyPr>
          <a:lstStyle/>
          <a:p>
            <a:endParaRPr lang="es-AR" sz="2000" dirty="0">
              <a:latin typeface="Bahnschrift SemiBold" pitchFamily="34" charset="0"/>
            </a:endParaRPr>
          </a:p>
          <a:p>
            <a:r>
              <a:rPr lang="es-AR" dirty="0">
                <a:latin typeface="Bahnschrift SemiBold" pitchFamily="34" charset="0"/>
              </a:rPr>
              <a:t>Relaciones lineales estimadas utilizando distintos subconjuntos de los datos</a:t>
            </a:r>
          </a:p>
        </p:txBody>
      </p:sp>
      <p:sp>
        <p:nvSpPr>
          <p:cNvPr id="21" name="Right Brace 20">
            <a:extLst>
              <a:ext uri="{FF2B5EF4-FFF2-40B4-BE49-F238E27FC236}">
                <a16:creationId xmlns:a16="http://schemas.microsoft.com/office/drawing/2014/main" id="{1C6DD089-7850-4C04-BDBB-3596B22A0D5B}"/>
              </a:ext>
            </a:extLst>
          </p:cNvPr>
          <p:cNvSpPr/>
          <p:nvPr/>
        </p:nvSpPr>
        <p:spPr>
          <a:xfrm>
            <a:off x="5715000" y="5166779"/>
            <a:ext cx="152402" cy="1578515"/>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534878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20" grpId="0"/>
      <p:bldP spid="21"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E03B3C2-53D6-4D44-A26F-65DC482A0A36}"/>
              </a:ext>
            </a:extLst>
          </p:cNvPr>
          <p:cNvSpPr txBox="1"/>
          <p:nvPr/>
        </p:nvSpPr>
        <p:spPr>
          <a:xfrm>
            <a:off x="228599" y="228600"/>
            <a:ext cx="8677275" cy="892552"/>
          </a:xfrm>
          <a:prstGeom prst="rect">
            <a:avLst/>
          </a:prstGeom>
          <a:noFill/>
        </p:spPr>
        <p:txBody>
          <a:bodyPr wrap="square" rtlCol="0">
            <a:spAutoFit/>
          </a:bodyPr>
          <a:lstStyle/>
          <a:p>
            <a:r>
              <a:rPr lang="es-AR" sz="3200" dirty="0">
                <a:latin typeface="Bahnschrift SemiBold" pitchFamily="34" charset="0"/>
              </a:rPr>
              <a:t>Analogía (clase de 4, estadística descriptiva)</a:t>
            </a:r>
            <a:endParaRPr lang="es-AR" sz="2000" dirty="0">
              <a:latin typeface="Bahnschrift SemiBold" pitchFamily="34" charset="0"/>
            </a:endParaRPr>
          </a:p>
          <a:p>
            <a:endParaRPr lang="es-AR" sz="2000" dirty="0">
              <a:latin typeface="Bahnschrift SemiBold" pitchFamily="34" charset="0"/>
            </a:endParaRPr>
          </a:p>
        </p:txBody>
      </p:sp>
      <p:pic>
        <p:nvPicPr>
          <p:cNvPr id="5" name="Picture 4">
            <a:extLst>
              <a:ext uri="{FF2B5EF4-FFF2-40B4-BE49-F238E27FC236}">
                <a16:creationId xmlns:a16="http://schemas.microsoft.com/office/drawing/2014/main" id="{08F658D0-3FAA-4D9B-BFA0-D27DE24FF277}"/>
              </a:ext>
            </a:extLst>
          </p:cNvPr>
          <p:cNvPicPr>
            <a:picLocks noChangeAspect="1"/>
          </p:cNvPicPr>
          <p:nvPr/>
        </p:nvPicPr>
        <p:blipFill>
          <a:blip r:embed="rId2"/>
          <a:stretch>
            <a:fillRect/>
          </a:stretch>
        </p:blipFill>
        <p:spPr>
          <a:xfrm>
            <a:off x="238125" y="1259987"/>
            <a:ext cx="428625" cy="494567"/>
          </a:xfrm>
          <a:prstGeom prst="rect">
            <a:avLst/>
          </a:prstGeom>
        </p:spPr>
      </p:pic>
      <p:pic>
        <p:nvPicPr>
          <p:cNvPr id="6" name="Picture 5">
            <a:extLst>
              <a:ext uri="{FF2B5EF4-FFF2-40B4-BE49-F238E27FC236}">
                <a16:creationId xmlns:a16="http://schemas.microsoft.com/office/drawing/2014/main" id="{6EE89496-01FE-4696-BE7E-CEA969C36246}"/>
              </a:ext>
            </a:extLst>
          </p:cNvPr>
          <p:cNvPicPr>
            <a:picLocks noChangeAspect="1"/>
          </p:cNvPicPr>
          <p:nvPr/>
        </p:nvPicPr>
        <p:blipFill>
          <a:blip r:embed="rId3"/>
          <a:stretch>
            <a:fillRect/>
          </a:stretch>
        </p:blipFill>
        <p:spPr>
          <a:xfrm>
            <a:off x="228600" y="1754554"/>
            <a:ext cx="419100" cy="454025"/>
          </a:xfrm>
          <a:prstGeom prst="rect">
            <a:avLst/>
          </a:prstGeom>
        </p:spPr>
      </p:pic>
      <p:pic>
        <p:nvPicPr>
          <p:cNvPr id="7" name="Picture 6">
            <a:extLst>
              <a:ext uri="{FF2B5EF4-FFF2-40B4-BE49-F238E27FC236}">
                <a16:creationId xmlns:a16="http://schemas.microsoft.com/office/drawing/2014/main" id="{CF51C03C-FCEF-4D2E-956F-757C0963E85E}"/>
              </a:ext>
            </a:extLst>
          </p:cNvPr>
          <p:cNvPicPr>
            <a:picLocks noChangeAspect="1"/>
          </p:cNvPicPr>
          <p:nvPr/>
        </p:nvPicPr>
        <p:blipFill>
          <a:blip r:embed="rId4"/>
          <a:stretch>
            <a:fillRect/>
          </a:stretch>
        </p:blipFill>
        <p:spPr>
          <a:xfrm>
            <a:off x="304800" y="2284779"/>
            <a:ext cx="3575874" cy="615940"/>
          </a:xfrm>
          <a:prstGeom prst="rect">
            <a:avLst/>
          </a:prstGeom>
        </p:spPr>
      </p:pic>
      <p:pic>
        <p:nvPicPr>
          <p:cNvPr id="8" name="Picture 7">
            <a:extLst>
              <a:ext uri="{FF2B5EF4-FFF2-40B4-BE49-F238E27FC236}">
                <a16:creationId xmlns:a16="http://schemas.microsoft.com/office/drawing/2014/main" id="{10A409DE-09B3-4666-AC5F-AB4BF9C1CA94}"/>
              </a:ext>
            </a:extLst>
          </p:cNvPr>
          <p:cNvPicPr>
            <a:picLocks noChangeAspect="1"/>
          </p:cNvPicPr>
          <p:nvPr/>
        </p:nvPicPr>
        <p:blipFill rotWithShape="1">
          <a:blip r:embed="rId5"/>
          <a:srcRect r="2646"/>
          <a:stretch/>
        </p:blipFill>
        <p:spPr>
          <a:xfrm>
            <a:off x="304801" y="2909887"/>
            <a:ext cx="1752600" cy="900113"/>
          </a:xfrm>
          <a:prstGeom prst="rect">
            <a:avLst/>
          </a:prstGeom>
        </p:spPr>
      </p:pic>
      <p:sp>
        <p:nvSpPr>
          <p:cNvPr id="9" name="TextBox 8">
            <a:extLst>
              <a:ext uri="{FF2B5EF4-FFF2-40B4-BE49-F238E27FC236}">
                <a16:creationId xmlns:a16="http://schemas.microsoft.com/office/drawing/2014/main" id="{E9F5D9E7-B2AD-4DC7-A7A6-2A74A90AA44F}"/>
              </a:ext>
            </a:extLst>
          </p:cNvPr>
          <p:cNvSpPr txBox="1"/>
          <p:nvPr/>
        </p:nvSpPr>
        <p:spPr>
          <a:xfrm>
            <a:off x="713611" y="999292"/>
            <a:ext cx="6400800" cy="677108"/>
          </a:xfrm>
          <a:prstGeom prst="rect">
            <a:avLst/>
          </a:prstGeom>
          <a:noFill/>
        </p:spPr>
        <p:txBody>
          <a:bodyPr wrap="square" rtlCol="0">
            <a:spAutoFit/>
          </a:bodyPr>
          <a:lstStyle/>
          <a:p>
            <a:endParaRPr lang="es-AR" sz="2000" dirty="0">
              <a:latin typeface="Bahnschrift SemiBold" pitchFamily="34" charset="0"/>
            </a:endParaRPr>
          </a:p>
          <a:p>
            <a:r>
              <a:rPr lang="es-AR" dirty="0">
                <a:latin typeface="Bahnschrift SemiBold" pitchFamily="34" charset="0"/>
              </a:rPr>
              <a:t>: una variable aleatoria</a:t>
            </a:r>
            <a:endParaRPr lang="en-US" sz="1400" dirty="0"/>
          </a:p>
        </p:txBody>
      </p:sp>
      <p:sp>
        <p:nvSpPr>
          <p:cNvPr id="10" name="TextBox 9">
            <a:extLst>
              <a:ext uri="{FF2B5EF4-FFF2-40B4-BE49-F238E27FC236}">
                <a16:creationId xmlns:a16="http://schemas.microsoft.com/office/drawing/2014/main" id="{99EF20E3-7AB0-4E53-A3EC-2E6D918A6277}"/>
              </a:ext>
            </a:extLst>
          </p:cNvPr>
          <p:cNvSpPr txBox="1"/>
          <p:nvPr/>
        </p:nvSpPr>
        <p:spPr>
          <a:xfrm>
            <a:off x="685800" y="1461611"/>
            <a:ext cx="6400800" cy="677108"/>
          </a:xfrm>
          <a:prstGeom prst="rect">
            <a:avLst/>
          </a:prstGeom>
          <a:noFill/>
        </p:spPr>
        <p:txBody>
          <a:bodyPr wrap="square" rtlCol="0">
            <a:spAutoFit/>
          </a:bodyPr>
          <a:lstStyle/>
          <a:p>
            <a:endParaRPr lang="es-AR" sz="2000" dirty="0">
              <a:latin typeface="Bahnschrift SemiBold" pitchFamily="34" charset="0"/>
            </a:endParaRPr>
          </a:p>
          <a:p>
            <a:r>
              <a:rPr lang="es-AR" dirty="0">
                <a:latin typeface="Bahnschrift SemiBold" pitchFamily="34" charset="0"/>
              </a:rPr>
              <a:t>: el valor medio de la variable aleatoria</a:t>
            </a:r>
            <a:endParaRPr lang="en-US" sz="1400" dirty="0"/>
          </a:p>
        </p:txBody>
      </p:sp>
      <p:sp>
        <p:nvSpPr>
          <p:cNvPr id="11" name="TextBox 10">
            <a:extLst>
              <a:ext uri="{FF2B5EF4-FFF2-40B4-BE49-F238E27FC236}">
                <a16:creationId xmlns:a16="http://schemas.microsoft.com/office/drawing/2014/main" id="{A7E5AE3C-432B-4A29-A594-FE8AC15ED189}"/>
              </a:ext>
            </a:extLst>
          </p:cNvPr>
          <p:cNvSpPr txBox="1"/>
          <p:nvPr/>
        </p:nvSpPr>
        <p:spPr>
          <a:xfrm>
            <a:off x="3924300" y="2071211"/>
            <a:ext cx="6400800" cy="677108"/>
          </a:xfrm>
          <a:prstGeom prst="rect">
            <a:avLst/>
          </a:prstGeom>
          <a:noFill/>
        </p:spPr>
        <p:txBody>
          <a:bodyPr wrap="square" rtlCol="0">
            <a:spAutoFit/>
          </a:bodyPr>
          <a:lstStyle/>
          <a:p>
            <a:endParaRPr lang="es-AR" sz="2000" dirty="0">
              <a:latin typeface="Bahnschrift SemiBold" pitchFamily="34" charset="0"/>
            </a:endParaRPr>
          </a:p>
          <a:p>
            <a:r>
              <a:rPr lang="es-AR" dirty="0">
                <a:latin typeface="Bahnschrift SemiBold" pitchFamily="34" charset="0"/>
              </a:rPr>
              <a:t>: un estimador </a:t>
            </a:r>
            <a:r>
              <a:rPr lang="es-AR" i="1" dirty="0">
                <a:latin typeface="Bahnschrift SemiBold" pitchFamily="34" charset="0"/>
              </a:rPr>
              <a:t>no sesgado </a:t>
            </a:r>
            <a:r>
              <a:rPr lang="es-AR" dirty="0">
                <a:latin typeface="Bahnschrift SemiBold" pitchFamily="34" charset="0"/>
              </a:rPr>
              <a:t>de este valor medio</a:t>
            </a:r>
            <a:endParaRPr lang="en-US" sz="1400" dirty="0"/>
          </a:p>
        </p:txBody>
      </p:sp>
      <p:sp>
        <p:nvSpPr>
          <p:cNvPr id="12" name="TextBox 11">
            <a:extLst>
              <a:ext uri="{FF2B5EF4-FFF2-40B4-BE49-F238E27FC236}">
                <a16:creationId xmlns:a16="http://schemas.microsoft.com/office/drawing/2014/main" id="{6FC3B0D0-5286-428B-9FE4-E4D99133202B}"/>
              </a:ext>
            </a:extLst>
          </p:cNvPr>
          <p:cNvSpPr txBox="1"/>
          <p:nvPr/>
        </p:nvSpPr>
        <p:spPr>
          <a:xfrm>
            <a:off x="2181225" y="2753836"/>
            <a:ext cx="6400800" cy="677108"/>
          </a:xfrm>
          <a:prstGeom prst="rect">
            <a:avLst/>
          </a:prstGeom>
          <a:noFill/>
        </p:spPr>
        <p:txBody>
          <a:bodyPr wrap="square" rtlCol="0">
            <a:spAutoFit/>
          </a:bodyPr>
          <a:lstStyle/>
          <a:p>
            <a:endParaRPr lang="es-AR" sz="2000" dirty="0">
              <a:latin typeface="Bahnschrift SemiBold" pitchFamily="34" charset="0"/>
            </a:endParaRPr>
          </a:p>
          <a:p>
            <a:r>
              <a:rPr lang="es-AR" dirty="0">
                <a:latin typeface="Bahnschrift SemiBold" pitchFamily="34" charset="0"/>
              </a:rPr>
              <a:t>: diferencia entre el valor medio y el estimador </a:t>
            </a:r>
            <a:endParaRPr lang="en-US" sz="1400" dirty="0"/>
          </a:p>
        </p:txBody>
      </p:sp>
      <p:pic>
        <p:nvPicPr>
          <p:cNvPr id="13" name="Picture 12">
            <a:extLst>
              <a:ext uri="{FF2B5EF4-FFF2-40B4-BE49-F238E27FC236}">
                <a16:creationId xmlns:a16="http://schemas.microsoft.com/office/drawing/2014/main" id="{95CD4F34-122F-41C7-86BF-C06BA81788DD}"/>
              </a:ext>
            </a:extLst>
          </p:cNvPr>
          <p:cNvPicPr>
            <a:picLocks noChangeAspect="1"/>
          </p:cNvPicPr>
          <p:nvPr/>
        </p:nvPicPr>
        <p:blipFill>
          <a:blip r:embed="rId6"/>
          <a:stretch>
            <a:fillRect/>
          </a:stretch>
        </p:blipFill>
        <p:spPr>
          <a:xfrm>
            <a:off x="228599" y="3959875"/>
            <a:ext cx="3429423" cy="1366411"/>
          </a:xfrm>
          <a:prstGeom prst="rect">
            <a:avLst/>
          </a:prstGeom>
        </p:spPr>
      </p:pic>
      <p:cxnSp>
        <p:nvCxnSpPr>
          <p:cNvPr id="15" name="Straight Connector 14">
            <a:extLst>
              <a:ext uri="{FF2B5EF4-FFF2-40B4-BE49-F238E27FC236}">
                <a16:creationId xmlns:a16="http://schemas.microsoft.com/office/drawing/2014/main" id="{F8AF5C6E-9230-48D6-AA19-66FE0D82AFF4}"/>
              </a:ext>
            </a:extLst>
          </p:cNvPr>
          <p:cNvCxnSpPr/>
          <p:nvPr/>
        </p:nvCxnSpPr>
        <p:spPr>
          <a:xfrm>
            <a:off x="0" y="3733800"/>
            <a:ext cx="9144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A8B52A3B-207C-45CE-A725-B630F812E8EA}"/>
              </a:ext>
            </a:extLst>
          </p:cNvPr>
          <p:cNvPicPr>
            <a:picLocks noChangeAspect="1"/>
          </p:cNvPicPr>
          <p:nvPr/>
        </p:nvPicPr>
        <p:blipFill>
          <a:blip r:embed="rId7"/>
          <a:stretch>
            <a:fillRect/>
          </a:stretch>
        </p:blipFill>
        <p:spPr>
          <a:xfrm>
            <a:off x="5105400" y="3906827"/>
            <a:ext cx="3124200" cy="733425"/>
          </a:xfrm>
          <a:prstGeom prst="rect">
            <a:avLst/>
          </a:prstGeom>
        </p:spPr>
      </p:pic>
      <p:pic>
        <p:nvPicPr>
          <p:cNvPr id="17" name="Picture 16">
            <a:extLst>
              <a:ext uri="{FF2B5EF4-FFF2-40B4-BE49-F238E27FC236}">
                <a16:creationId xmlns:a16="http://schemas.microsoft.com/office/drawing/2014/main" id="{18A49E49-7678-4728-BEED-EFE924DF8249}"/>
              </a:ext>
            </a:extLst>
          </p:cNvPr>
          <p:cNvPicPr>
            <a:picLocks noChangeAspect="1"/>
          </p:cNvPicPr>
          <p:nvPr/>
        </p:nvPicPr>
        <p:blipFill>
          <a:blip r:embed="rId8"/>
          <a:stretch>
            <a:fillRect/>
          </a:stretch>
        </p:blipFill>
        <p:spPr>
          <a:xfrm>
            <a:off x="5188857" y="4764311"/>
            <a:ext cx="2219325" cy="561975"/>
          </a:xfrm>
          <a:prstGeom prst="rect">
            <a:avLst/>
          </a:prstGeom>
        </p:spPr>
      </p:pic>
      <p:sp>
        <p:nvSpPr>
          <p:cNvPr id="18" name="TextBox 17">
            <a:extLst>
              <a:ext uri="{FF2B5EF4-FFF2-40B4-BE49-F238E27FC236}">
                <a16:creationId xmlns:a16="http://schemas.microsoft.com/office/drawing/2014/main" id="{1EA1799A-C5EB-4102-96F1-CF0C3D353C4F}"/>
              </a:ext>
            </a:extLst>
          </p:cNvPr>
          <p:cNvSpPr txBox="1"/>
          <p:nvPr/>
        </p:nvSpPr>
        <p:spPr>
          <a:xfrm>
            <a:off x="298057" y="5278388"/>
            <a:ext cx="3608697" cy="954107"/>
          </a:xfrm>
          <a:prstGeom prst="rect">
            <a:avLst/>
          </a:prstGeom>
          <a:noFill/>
        </p:spPr>
        <p:txBody>
          <a:bodyPr wrap="square" rtlCol="0">
            <a:spAutoFit/>
          </a:bodyPr>
          <a:lstStyle/>
          <a:p>
            <a:endParaRPr lang="es-AR" sz="2000" dirty="0">
              <a:latin typeface="Bahnschrift SemiBold" pitchFamily="34" charset="0"/>
            </a:endParaRPr>
          </a:p>
          <a:p>
            <a:r>
              <a:rPr lang="es-AR" dirty="0">
                <a:latin typeface="Bahnschrift SemiBold" pitchFamily="34" charset="0"/>
              </a:rPr>
              <a:t>Estimadores no sesgados para los parámetros del modelo</a:t>
            </a:r>
            <a:endParaRPr lang="en-US" sz="1400" dirty="0"/>
          </a:p>
        </p:txBody>
      </p:sp>
      <p:sp>
        <p:nvSpPr>
          <p:cNvPr id="19" name="TextBox 18">
            <a:extLst>
              <a:ext uri="{FF2B5EF4-FFF2-40B4-BE49-F238E27FC236}">
                <a16:creationId xmlns:a16="http://schemas.microsoft.com/office/drawing/2014/main" id="{2622CD68-7B6C-4673-A385-02E16D73C831}"/>
              </a:ext>
            </a:extLst>
          </p:cNvPr>
          <p:cNvSpPr txBox="1"/>
          <p:nvPr/>
        </p:nvSpPr>
        <p:spPr>
          <a:xfrm>
            <a:off x="5154303" y="5308846"/>
            <a:ext cx="3608697" cy="954107"/>
          </a:xfrm>
          <a:prstGeom prst="rect">
            <a:avLst/>
          </a:prstGeom>
          <a:noFill/>
        </p:spPr>
        <p:txBody>
          <a:bodyPr wrap="square" rtlCol="0">
            <a:spAutoFit/>
          </a:bodyPr>
          <a:lstStyle/>
          <a:p>
            <a:endParaRPr lang="es-AR" sz="2000" dirty="0">
              <a:latin typeface="Bahnschrift SemiBold" pitchFamily="34" charset="0"/>
            </a:endParaRPr>
          </a:p>
          <a:p>
            <a:r>
              <a:rPr lang="es-AR" dirty="0">
                <a:latin typeface="Bahnschrift SemiBold" pitchFamily="34" charset="0"/>
              </a:rPr>
              <a:t>Diferencia entre los estimadores y los valores reales</a:t>
            </a:r>
            <a:endParaRPr lang="en-US" sz="1400" dirty="0"/>
          </a:p>
        </p:txBody>
      </p:sp>
    </p:spTree>
    <p:extLst>
      <p:ext uri="{BB962C8B-B14F-4D97-AF65-F5344CB8AC3E}">
        <p14:creationId xmlns:p14="http://schemas.microsoft.com/office/powerpoint/2010/main" val="3108430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2" grpId="0"/>
      <p:bldP spid="18" grpId="0"/>
      <p:bldP spid="19"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268B567-5C4F-4497-ACC2-C58F7262507E}"/>
              </a:ext>
            </a:extLst>
          </p:cNvPr>
          <p:cNvPicPr>
            <a:picLocks noChangeAspect="1"/>
          </p:cNvPicPr>
          <p:nvPr/>
        </p:nvPicPr>
        <p:blipFill>
          <a:blip r:embed="rId2"/>
          <a:stretch>
            <a:fillRect/>
          </a:stretch>
        </p:blipFill>
        <p:spPr>
          <a:xfrm>
            <a:off x="205426" y="0"/>
            <a:ext cx="3124200" cy="3324225"/>
          </a:xfrm>
          <a:prstGeom prst="rect">
            <a:avLst/>
          </a:prstGeom>
        </p:spPr>
      </p:pic>
      <p:cxnSp>
        <p:nvCxnSpPr>
          <p:cNvPr id="5" name="Straight Connector 4">
            <a:extLst>
              <a:ext uri="{FF2B5EF4-FFF2-40B4-BE49-F238E27FC236}">
                <a16:creationId xmlns:a16="http://schemas.microsoft.com/office/drawing/2014/main" id="{D6F0C201-AE5B-44DA-94E1-61FA76E062F8}"/>
              </a:ext>
            </a:extLst>
          </p:cNvPr>
          <p:cNvCxnSpPr/>
          <p:nvPr/>
        </p:nvCxnSpPr>
        <p:spPr>
          <a:xfrm>
            <a:off x="205426" y="3491446"/>
            <a:ext cx="381000" cy="0"/>
          </a:xfrm>
          <a:prstGeom prst="line">
            <a:avLst/>
          </a:prstGeom>
          <a:ln>
            <a:solidFill>
              <a:schemeClr val="tx2">
                <a:lumMod val="20000"/>
                <a:lumOff val="80000"/>
              </a:schemeClr>
            </a:solidFill>
          </a:ln>
        </p:spPr>
        <p:style>
          <a:lnRef idx="3">
            <a:schemeClr val="accent1"/>
          </a:lnRef>
          <a:fillRef idx="0">
            <a:schemeClr val="accent1"/>
          </a:fillRef>
          <a:effectRef idx="2">
            <a:schemeClr val="accent1"/>
          </a:effectRef>
          <a:fontRef idx="minor">
            <a:schemeClr val="tx1"/>
          </a:fontRef>
        </p:style>
      </p:cxnSp>
      <p:cxnSp>
        <p:nvCxnSpPr>
          <p:cNvPr id="6" name="Straight Connector 5">
            <a:extLst>
              <a:ext uri="{FF2B5EF4-FFF2-40B4-BE49-F238E27FC236}">
                <a16:creationId xmlns:a16="http://schemas.microsoft.com/office/drawing/2014/main" id="{CDEE3C8B-032E-4692-B024-35475A24F416}"/>
              </a:ext>
            </a:extLst>
          </p:cNvPr>
          <p:cNvCxnSpPr/>
          <p:nvPr/>
        </p:nvCxnSpPr>
        <p:spPr>
          <a:xfrm>
            <a:off x="205426" y="3796246"/>
            <a:ext cx="381000" cy="0"/>
          </a:xfrm>
          <a:prstGeom prst="line">
            <a:avLst/>
          </a:prstGeom>
          <a:ln>
            <a:solidFill>
              <a:schemeClr val="tx2">
                <a:lumMod val="40000"/>
                <a:lumOff val="60000"/>
              </a:schemeClr>
            </a:solidFill>
          </a:ln>
        </p:spPr>
        <p:style>
          <a:lnRef idx="3">
            <a:schemeClr val="accent1"/>
          </a:lnRef>
          <a:fillRef idx="0">
            <a:schemeClr val="accent1"/>
          </a:fillRef>
          <a:effectRef idx="2">
            <a:schemeClr val="accent1"/>
          </a:effectRef>
          <a:fontRef idx="minor">
            <a:schemeClr val="tx1"/>
          </a:fontRef>
        </p:style>
      </p:cxnSp>
      <p:cxnSp>
        <p:nvCxnSpPr>
          <p:cNvPr id="7" name="Straight Connector 6">
            <a:extLst>
              <a:ext uri="{FF2B5EF4-FFF2-40B4-BE49-F238E27FC236}">
                <a16:creationId xmlns:a16="http://schemas.microsoft.com/office/drawing/2014/main" id="{87543D58-E8CB-4598-AEA9-5AFBE02127D1}"/>
              </a:ext>
            </a:extLst>
          </p:cNvPr>
          <p:cNvCxnSpPr/>
          <p:nvPr/>
        </p:nvCxnSpPr>
        <p:spPr>
          <a:xfrm>
            <a:off x="205426" y="4101046"/>
            <a:ext cx="381000" cy="0"/>
          </a:xfrm>
          <a:prstGeom prst="line">
            <a:avLst/>
          </a:prstGeom>
          <a:ln>
            <a:solidFill>
              <a:schemeClr val="tx2">
                <a:lumMod val="60000"/>
                <a:lumOff val="40000"/>
              </a:schemeClr>
            </a:solidFill>
          </a:ln>
        </p:spPr>
        <p:style>
          <a:lnRef idx="3">
            <a:schemeClr val="accent1"/>
          </a:lnRef>
          <a:fillRef idx="0">
            <a:schemeClr val="accent1"/>
          </a:fillRef>
          <a:effectRef idx="2">
            <a:schemeClr val="accent1"/>
          </a:effectRef>
          <a:fontRef idx="minor">
            <a:schemeClr val="tx1"/>
          </a:fontRef>
        </p:style>
      </p:cxnSp>
      <p:cxnSp>
        <p:nvCxnSpPr>
          <p:cNvPr id="8" name="Straight Connector 7">
            <a:extLst>
              <a:ext uri="{FF2B5EF4-FFF2-40B4-BE49-F238E27FC236}">
                <a16:creationId xmlns:a16="http://schemas.microsoft.com/office/drawing/2014/main" id="{3771FA19-4F6C-4D74-8FB2-9A4ABA1AF356}"/>
              </a:ext>
            </a:extLst>
          </p:cNvPr>
          <p:cNvCxnSpPr/>
          <p:nvPr/>
        </p:nvCxnSpPr>
        <p:spPr>
          <a:xfrm>
            <a:off x="205426" y="4405846"/>
            <a:ext cx="381000" cy="0"/>
          </a:xfrm>
          <a:prstGeom prst="line">
            <a:avLst/>
          </a:prstGeom>
          <a:ln>
            <a:solidFill>
              <a:schemeClr val="accent1">
                <a:lumMod val="75000"/>
              </a:schemeClr>
            </a:solidFill>
          </a:ln>
        </p:spPr>
        <p:style>
          <a:lnRef idx="3">
            <a:schemeClr val="accent1"/>
          </a:lnRef>
          <a:fillRef idx="0">
            <a:schemeClr val="accent1"/>
          </a:fillRef>
          <a:effectRef idx="2">
            <a:schemeClr val="accent1"/>
          </a:effectRef>
          <a:fontRef idx="minor">
            <a:schemeClr val="tx1"/>
          </a:fontRef>
        </p:style>
      </p:cxnSp>
      <p:cxnSp>
        <p:nvCxnSpPr>
          <p:cNvPr id="9" name="Straight Connector 8">
            <a:extLst>
              <a:ext uri="{FF2B5EF4-FFF2-40B4-BE49-F238E27FC236}">
                <a16:creationId xmlns:a16="http://schemas.microsoft.com/office/drawing/2014/main" id="{42669EA3-77C9-4A3D-A8F0-7FBA2E5C834B}"/>
              </a:ext>
            </a:extLst>
          </p:cNvPr>
          <p:cNvCxnSpPr/>
          <p:nvPr/>
        </p:nvCxnSpPr>
        <p:spPr>
          <a:xfrm>
            <a:off x="205426" y="4710646"/>
            <a:ext cx="381000" cy="0"/>
          </a:xfrm>
          <a:prstGeom prst="line">
            <a:avLst/>
          </a:prstGeom>
        </p:spPr>
        <p:style>
          <a:lnRef idx="3">
            <a:schemeClr val="accent1"/>
          </a:lnRef>
          <a:fillRef idx="0">
            <a:schemeClr val="accent1"/>
          </a:fillRef>
          <a:effectRef idx="2">
            <a:schemeClr val="accent1"/>
          </a:effectRef>
          <a:fontRef idx="minor">
            <a:schemeClr val="tx1"/>
          </a:fontRef>
        </p:style>
      </p:cxnSp>
      <p:sp>
        <p:nvSpPr>
          <p:cNvPr id="10" name="TextBox 9">
            <a:extLst>
              <a:ext uri="{FF2B5EF4-FFF2-40B4-BE49-F238E27FC236}">
                <a16:creationId xmlns:a16="http://schemas.microsoft.com/office/drawing/2014/main" id="{457E1124-5B95-4DB6-AFBB-343308BFB741}"/>
              </a:ext>
            </a:extLst>
          </p:cNvPr>
          <p:cNvSpPr txBox="1"/>
          <p:nvPr/>
        </p:nvSpPr>
        <p:spPr>
          <a:xfrm>
            <a:off x="1119826" y="3186646"/>
            <a:ext cx="2890569" cy="1785104"/>
          </a:xfrm>
          <a:prstGeom prst="rect">
            <a:avLst/>
          </a:prstGeom>
          <a:noFill/>
        </p:spPr>
        <p:txBody>
          <a:bodyPr wrap="square" rtlCol="0">
            <a:spAutoFit/>
          </a:bodyPr>
          <a:lstStyle/>
          <a:p>
            <a:endParaRPr lang="es-AR" sz="2000" dirty="0">
              <a:latin typeface="Bahnschrift SemiBold" pitchFamily="34" charset="0"/>
            </a:endParaRPr>
          </a:p>
          <a:p>
            <a:r>
              <a:rPr lang="es-AR" dirty="0">
                <a:latin typeface="Bahnschrift SemiBold" pitchFamily="34" charset="0"/>
              </a:rPr>
              <a:t>Se van aproximando a la línea roja a medida que el número de datos usados para obtener el estimador aumenta</a:t>
            </a:r>
          </a:p>
        </p:txBody>
      </p:sp>
      <p:sp>
        <p:nvSpPr>
          <p:cNvPr id="11" name="Right Brace 10">
            <a:extLst>
              <a:ext uri="{FF2B5EF4-FFF2-40B4-BE49-F238E27FC236}">
                <a16:creationId xmlns:a16="http://schemas.microsoft.com/office/drawing/2014/main" id="{EC86918E-9396-4C8D-BD2C-53BDE092264E}"/>
              </a:ext>
            </a:extLst>
          </p:cNvPr>
          <p:cNvSpPr/>
          <p:nvPr/>
        </p:nvSpPr>
        <p:spPr>
          <a:xfrm>
            <a:off x="815026" y="3324225"/>
            <a:ext cx="152402" cy="1578515"/>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13" name="Picture 12">
            <a:extLst>
              <a:ext uri="{FF2B5EF4-FFF2-40B4-BE49-F238E27FC236}">
                <a16:creationId xmlns:a16="http://schemas.microsoft.com/office/drawing/2014/main" id="{E6B78D90-DE6D-48E8-B419-B71F30195792}"/>
              </a:ext>
            </a:extLst>
          </p:cNvPr>
          <p:cNvPicPr>
            <a:picLocks noChangeAspect="1"/>
          </p:cNvPicPr>
          <p:nvPr/>
        </p:nvPicPr>
        <p:blipFill>
          <a:blip r:embed="rId3"/>
          <a:stretch>
            <a:fillRect/>
          </a:stretch>
        </p:blipFill>
        <p:spPr>
          <a:xfrm>
            <a:off x="4424631" y="2129213"/>
            <a:ext cx="2007292" cy="623888"/>
          </a:xfrm>
          <a:prstGeom prst="rect">
            <a:avLst/>
          </a:prstGeom>
        </p:spPr>
      </p:pic>
      <p:pic>
        <p:nvPicPr>
          <p:cNvPr id="14" name="Picture 13">
            <a:extLst>
              <a:ext uri="{FF2B5EF4-FFF2-40B4-BE49-F238E27FC236}">
                <a16:creationId xmlns:a16="http://schemas.microsoft.com/office/drawing/2014/main" id="{E3F11839-B5B2-457B-82CF-81B3AF9CABB5}"/>
              </a:ext>
            </a:extLst>
          </p:cNvPr>
          <p:cNvPicPr>
            <a:picLocks noChangeAspect="1"/>
          </p:cNvPicPr>
          <p:nvPr/>
        </p:nvPicPr>
        <p:blipFill>
          <a:blip r:embed="rId4"/>
          <a:stretch>
            <a:fillRect/>
          </a:stretch>
        </p:blipFill>
        <p:spPr>
          <a:xfrm>
            <a:off x="4543425" y="1568862"/>
            <a:ext cx="1786206" cy="453023"/>
          </a:xfrm>
          <a:prstGeom prst="rect">
            <a:avLst/>
          </a:prstGeom>
        </p:spPr>
      </p:pic>
      <p:sp>
        <p:nvSpPr>
          <p:cNvPr id="15" name="TextBox 14">
            <a:extLst>
              <a:ext uri="{FF2B5EF4-FFF2-40B4-BE49-F238E27FC236}">
                <a16:creationId xmlns:a16="http://schemas.microsoft.com/office/drawing/2014/main" id="{86424F73-5A6F-4165-B9E7-3E967D6B62BF}"/>
              </a:ext>
            </a:extLst>
          </p:cNvPr>
          <p:cNvSpPr txBox="1"/>
          <p:nvPr/>
        </p:nvSpPr>
        <p:spPr>
          <a:xfrm>
            <a:off x="4343400" y="53278"/>
            <a:ext cx="4424631" cy="1323439"/>
          </a:xfrm>
          <a:prstGeom prst="rect">
            <a:avLst/>
          </a:prstGeom>
          <a:noFill/>
        </p:spPr>
        <p:txBody>
          <a:bodyPr wrap="square" rtlCol="0">
            <a:spAutoFit/>
          </a:bodyPr>
          <a:lstStyle/>
          <a:p>
            <a:r>
              <a:rPr lang="es-AR" sz="2000" dirty="0">
                <a:latin typeface="Bahnschrift SemiBold" pitchFamily="34" charset="0"/>
              </a:rPr>
              <a:t>Hay un 95% de probabilidades de que los valores reales de los parámetros se encuentren dentro de los intervalos:</a:t>
            </a:r>
            <a:endParaRPr lang="es-AR" dirty="0">
              <a:latin typeface="Bahnschrift SemiBold" pitchFamily="34" charset="0"/>
            </a:endParaRPr>
          </a:p>
        </p:txBody>
      </p:sp>
      <p:pic>
        <p:nvPicPr>
          <p:cNvPr id="16" name="Picture 15">
            <a:extLst>
              <a:ext uri="{FF2B5EF4-FFF2-40B4-BE49-F238E27FC236}">
                <a16:creationId xmlns:a16="http://schemas.microsoft.com/office/drawing/2014/main" id="{3D4F37B2-7BB8-4935-8DDF-BE5A4A33CD14}"/>
              </a:ext>
            </a:extLst>
          </p:cNvPr>
          <p:cNvPicPr>
            <a:picLocks noChangeAspect="1"/>
          </p:cNvPicPr>
          <p:nvPr/>
        </p:nvPicPr>
        <p:blipFill>
          <a:blip r:embed="rId5"/>
          <a:stretch>
            <a:fillRect/>
          </a:stretch>
        </p:blipFill>
        <p:spPr>
          <a:xfrm>
            <a:off x="4699879" y="3186646"/>
            <a:ext cx="2354886" cy="971390"/>
          </a:xfrm>
          <a:prstGeom prst="rect">
            <a:avLst/>
          </a:prstGeom>
        </p:spPr>
      </p:pic>
      <p:sp>
        <p:nvSpPr>
          <p:cNvPr id="17" name="TextBox 16">
            <a:extLst>
              <a:ext uri="{FF2B5EF4-FFF2-40B4-BE49-F238E27FC236}">
                <a16:creationId xmlns:a16="http://schemas.microsoft.com/office/drawing/2014/main" id="{1F4C590F-E21A-4AC3-B674-233555AC3B54}"/>
              </a:ext>
            </a:extLst>
          </p:cNvPr>
          <p:cNvSpPr txBox="1"/>
          <p:nvPr/>
        </p:nvSpPr>
        <p:spPr>
          <a:xfrm>
            <a:off x="4572000" y="4314912"/>
            <a:ext cx="3304226" cy="2246769"/>
          </a:xfrm>
          <a:prstGeom prst="rect">
            <a:avLst/>
          </a:prstGeom>
          <a:noFill/>
        </p:spPr>
        <p:txBody>
          <a:bodyPr wrap="square" rtlCol="0">
            <a:spAutoFit/>
          </a:bodyPr>
          <a:lstStyle/>
          <a:p>
            <a:r>
              <a:rPr lang="es-AR" sz="2000" dirty="0">
                <a:latin typeface="Bahnschrift SemiBold" pitchFamily="34" charset="0"/>
              </a:rPr>
              <a:t>Es la proporción de la variabilidad en Y explicada por X.</a:t>
            </a:r>
          </a:p>
          <a:p>
            <a:endParaRPr lang="es-AR" sz="2000" dirty="0">
              <a:latin typeface="Bahnschrift SemiBold" pitchFamily="34" charset="0"/>
            </a:endParaRPr>
          </a:p>
          <a:p>
            <a:r>
              <a:rPr lang="es-AR" sz="2000" dirty="0">
                <a:latin typeface="Bahnschrift SemiBold" pitchFamily="34" charset="0"/>
              </a:rPr>
              <a:t>En el caso lineal, es igual al coeficiente de Pearson al cuadrado.</a:t>
            </a:r>
            <a:endParaRPr lang="es-AR" dirty="0">
              <a:latin typeface="Bahnschrift SemiBold" pitchFamily="34" charset="0"/>
            </a:endParaRPr>
          </a:p>
        </p:txBody>
      </p:sp>
      <p:sp>
        <p:nvSpPr>
          <p:cNvPr id="18" name="Rectangle 17">
            <a:extLst>
              <a:ext uri="{FF2B5EF4-FFF2-40B4-BE49-F238E27FC236}">
                <a16:creationId xmlns:a16="http://schemas.microsoft.com/office/drawing/2014/main" id="{AB27B264-2221-4945-BF89-FB091CE4848A}"/>
              </a:ext>
            </a:extLst>
          </p:cNvPr>
          <p:cNvSpPr/>
          <p:nvPr/>
        </p:nvSpPr>
        <p:spPr>
          <a:xfrm>
            <a:off x="5410200" y="3186646"/>
            <a:ext cx="762000" cy="470954"/>
          </a:xfrm>
          <a:prstGeom prst="rect">
            <a:avLst/>
          </a:prstGeom>
          <a:noFill/>
          <a:ln w="444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590069E6-F6E2-47C9-BA56-441788040DAD}"/>
              </a:ext>
            </a:extLst>
          </p:cNvPr>
          <p:cNvSpPr txBox="1"/>
          <p:nvPr/>
        </p:nvSpPr>
        <p:spPr>
          <a:xfrm>
            <a:off x="6172200" y="2793202"/>
            <a:ext cx="3304226" cy="338554"/>
          </a:xfrm>
          <a:prstGeom prst="rect">
            <a:avLst/>
          </a:prstGeom>
          <a:noFill/>
        </p:spPr>
        <p:txBody>
          <a:bodyPr wrap="square" rtlCol="0">
            <a:spAutoFit/>
          </a:bodyPr>
          <a:lstStyle/>
          <a:p>
            <a:r>
              <a:rPr lang="es-AR" sz="1600" dirty="0">
                <a:solidFill>
                  <a:srgbClr val="C00000"/>
                </a:solidFill>
                <a:latin typeface="Bahnschrift SemiBold" pitchFamily="34" charset="0"/>
              </a:rPr>
              <a:t>Suma total de cuadrados</a:t>
            </a:r>
            <a:endParaRPr lang="es-AR" sz="1400" dirty="0">
              <a:solidFill>
                <a:srgbClr val="C00000"/>
              </a:solidFill>
              <a:latin typeface="Bahnschrift SemiBold" pitchFamily="34" charset="0"/>
            </a:endParaRPr>
          </a:p>
        </p:txBody>
      </p:sp>
    </p:spTree>
    <p:extLst>
      <p:ext uri="{BB962C8B-B14F-4D97-AF65-F5344CB8AC3E}">
        <p14:creationId xmlns:p14="http://schemas.microsoft.com/office/powerpoint/2010/main" val="3174038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7">
                                            <p:txEl>
                                              <p:pRg st="0" end="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8" grpId="0" animBg="1"/>
      <p:bldP spid="19"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7A010EB-0AF8-4527-9CBF-9DB82CB06A83}"/>
              </a:ext>
            </a:extLst>
          </p:cNvPr>
          <p:cNvSpPr/>
          <p:nvPr/>
        </p:nvSpPr>
        <p:spPr>
          <a:xfrm>
            <a:off x="228600" y="152400"/>
            <a:ext cx="8520113" cy="1077218"/>
          </a:xfrm>
          <a:prstGeom prst="rect">
            <a:avLst/>
          </a:prstGeom>
        </p:spPr>
        <p:txBody>
          <a:bodyPr wrap="square">
            <a:spAutoFit/>
          </a:bodyPr>
          <a:lstStyle/>
          <a:p>
            <a:r>
              <a:rPr lang="en-US" sz="2800" dirty="0">
                <a:latin typeface="Bahnschrift" panose="020B0502040204020203" pitchFamily="34" charset="0"/>
              </a:rPr>
              <a:t>Caso </a:t>
            </a:r>
            <a:r>
              <a:rPr lang="en-US" sz="2800" dirty="0" err="1">
                <a:latin typeface="Bahnschrift" panose="020B0502040204020203" pitchFamily="34" charset="0"/>
              </a:rPr>
              <a:t>multilineal</a:t>
            </a:r>
            <a:endParaRPr lang="en-US" sz="2400" dirty="0">
              <a:latin typeface="Bahnschrift" panose="020B0502040204020203" pitchFamily="34" charset="0"/>
            </a:endParaRPr>
          </a:p>
          <a:p>
            <a:br>
              <a:rPr lang="en-US" dirty="0"/>
            </a:br>
            <a:endParaRPr lang="en-US" dirty="0"/>
          </a:p>
        </p:txBody>
      </p:sp>
      <p:pic>
        <p:nvPicPr>
          <p:cNvPr id="6" name="Picture 5">
            <a:extLst>
              <a:ext uri="{FF2B5EF4-FFF2-40B4-BE49-F238E27FC236}">
                <a16:creationId xmlns:a16="http://schemas.microsoft.com/office/drawing/2014/main" id="{8BA6BF1E-964E-4855-898B-552B4B587ADB}"/>
              </a:ext>
            </a:extLst>
          </p:cNvPr>
          <p:cNvPicPr>
            <a:picLocks noChangeAspect="1"/>
          </p:cNvPicPr>
          <p:nvPr/>
        </p:nvPicPr>
        <p:blipFill>
          <a:blip r:embed="rId2"/>
          <a:stretch>
            <a:fillRect/>
          </a:stretch>
        </p:blipFill>
        <p:spPr>
          <a:xfrm>
            <a:off x="342900" y="1034355"/>
            <a:ext cx="4000500" cy="390525"/>
          </a:xfrm>
          <a:prstGeom prst="rect">
            <a:avLst/>
          </a:prstGeom>
        </p:spPr>
      </p:pic>
      <p:pic>
        <p:nvPicPr>
          <p:cNvPr id="7" name="Picture 6">
            <a:extLst>
              <a:ext uri="{FF2B5EF4-FFF2-40B4-BE49-F238E27FC236}">
                <a16:creationId xmlns:a16="http://schemas.microsoft.com/office/drawing/2014/main" id="{6ACC5FB9-7955-471B-8920-EDDB5782762F}"/>
              </a:ext>
            </a:extLst>
          </p:cNvPr>
          <p:cNvPicPr>
            <a:picLocks noChangeAspect="1"/>
          </p:cNvPicPr>
          <p:nvPr/>
        </p:nvPicPr>
        <p:blipFill>
          <a:blip r:embed="rId3"/>
          <a:stretch>
            <a:fillRect/>
          </a:stretch>
        </p:blipFill>
        <p:spPr>
          <a:xfrm>
            <a:off x="228600" y="2136973"/>
            <a:ext cx="3476625" cy="409575"/>
          </a:xfrm>
          <a:prstGeom prst="rect">
            <a:avLst/>
          </a:prstGeom>
        </p:spPr>
      </p:pic>
      <p:sp>
        <p:nvSpPr>
          <p:cNvPr id="8" name="TextBox 7">
            <a:extLst>
              <a:ext uri="{FF2B5EF4-FFF2-40B4-BE49-F238E27FC236}">
                <a16:creationId xmlns:a16="http://schemas.microsoft.com/office/drawing/2014/main" id="{0BCBDD6B-8ACE-4033-B9DA-ECEE940D4AE2}"/>
              </a:ext>
            </a:extLst>
          </p:cNvPr>
          <p:cNvSpPr txBox="1"/>
          <p:nvPr/>
        </p:nvSpPr>
        <p:spPr>
          <a:xfrm>
            <a:off x="311943" y="1550819"/>
            <a:ext cx="8520113" cy="400110"/>
          </a:xfrm>
          <a:prstGeom prst="rect">
            <a:avLst/>
          </a:prstGeom>
          <a:noFill/>
        </p:spPr>
        <p:txBody>
          <a:bodyPr wrap="square" rtlCol="0">
            <a:spAutoFit/>
          </a:bodyPr>
          <a:lstStyle/>
          <a:p>
            <a:r>
              <a:rPr lang="es-AR" sz="2000" dirty="0">
                <a:latin typeface="Bahnschrift SemiBold" pitchFamily="34" charset="0"/>
              </a:rPr>
              <a:t>Para una estimación de parámetros, podemos calcular el Y estimado,</a:t>
            </a:r>
            <a:endParaRPr lang="es-AR" dirty="0">
              <a:latin typeface="Bahnschrift SemiBold" pitchFamily="34" charset="0"/>
            </a:endParaRPr>
          </a:p>
        </p:txBody>
      </p:sp>
      <p:sp>
        <p:nvSpPr>
          <p:cNvPr id="9" name="TextBox 8">
            <a:extLst>
              <a:ext uri="{FF2B5EF4-FFF2-40B4-BE49-F238E27FC236}">
                <a16:creationId xmlns:a16="http://schemas.microsoft.com/office/drawing/2014/main" id="{F0340C69-BF95-4A8A-A85E-F88751A5966F}"/>
              </a:ext>
            </a:extLst>
          </p:cNvPr>
          <p:cNvSpPr txBox="1"/>
          <p:nvPr/>
        </p:nvSpPr>
        <p:spPr>
          <a:xfrm>
            <a:off x="342900" y="2706936"/>
            <a:ext cx="8520113" cy="400110"/>
          </a:xfrm>
          <a:prstGeom prst="rect">
            <a:avLst/>
          </a:prstGeom>
          <a:noFill/>
        </p:spPr>
        <p:txBody>
          <a:bodyPr wrap="square" rtlCol="0">
            <a:spAutoFit/>
          </a:bodyPr>
          <a:lstStyle/>
          <a:p>
            <a:r>
              <a:rPr lang="es-AR" sz="2000" dirty="0">
                <a:latin typeface="Bahnschrift SemiBold" pitchFamily="34" charset="0"/>
              </a:rPr>
              <a:t>La suma de los errores el cuadrado se computa igual,</a:t>
            </a:r>
            <a:endParaRPr lang="es-AR" dirty="0">
              <a:latin typeface="Bahnschrift SemiBold" pitchFamily="34" charset="0"/>
            </a:endParaRPr>
          </a:p>
        </p:txBody>
      </p:sp>
      <p:pic>
        <p:nvPicPr>
          <p:cNvPr id="10" name="Picture 9">
            <a:extLst>
              <a:ext uri="{FF2B5EF4-FFF2-40B4-BE49-F238E27FC236}">
                <a16:creationId xmlns:a16="http://schemas.microsoft.com/office/drawing/2014/main" id="{3D5207E2-E0C8-4631-B439-9184AD68F7F0}"/>
              </a:ext>
            </a:extLst>
          </p:cNvPr>
          <p:cNvPicPr>
            <a:picLocks noChangeAspect="1"/>
          </p:cNvPicPr>
          <p:nvPr/>
        </p:nvPicPr>
        <p:blipFill>
          <a:blip r:embed="rId4"/>
          <a:stretch>
            <a:fillRect/>
          </a:stretch>
        </p:blipFill>
        <p:spPr>
          <a:xfrm>
            <a:off x="224971" y="3153440"/>
            <a:ext cx="5353050" cy="1419225"/>
          </a:xfrm>
          <a:prstGeom prst="rect">
            <a:avLst/>
          </a:prstGeom>
        </p:spPr>
      </p:pic>
      <p:pic>
        <p:nvPicPr>
          <p:cNvPr id="11" name="Picture 10">
            <a:extLst>
              <a:ext uri="{FF2B5EF4-FFF2-40B4-BE49-F238E27FC236}">
                <a16:creationId xmlns:a16="http://schemas.microsoft.com/office/drawing/2014/main" id="{66E91ECA-66B7-45F7-AEC2-1BDFA64A2ABB}"/>
              </a:ext>
            </a:extLst>
          </p:cNvPr>
          <p:cNvPicPr>
            <a:picLocks noChangeAspect="1"/>
          </p:cNvPicPr>
          <p:nvPr/>
        </p:nvPicPr>
        <p:blipFill>
          <a:blip r:embed="rId5"/>
          <a:stretch>
            <a:fillRect/>
          </a:stretch>
        </p:blipFill>
        <p:spPr>
          <a:xfrm>
            <a:off x="6172200" y="3429000"/>
            <a:ext cx="2819400" cy="2720474"/>
          </a:xfrm>
          <a:prstGeom prst="rect">
            <a:avLst/>
          </a:prstGeom>
        </p:spPr>
      </p:pic>
      <p:sp>
        <p:nvSpPr>
          <p:cNvPr id="12" name="TextBox 11">
            <a:extLst>
              <a:ext uri="{FF2B5EF4-FFF2-40B4-BE49-F238E27FC236}">
                <a16:creationId xmlns:a16="http://schemas.microsoft.com/office/drawing/2014/main" id="{312C5718-FEAA-4B3C-B20C-B8B817BA7714}"/>
              </a:ext>
            </a:extLst>
          </p:cNvPr>
          <p:cNvSpPr txBox="1"/>
          <p:nvPr/>
        </p:nvSpPr>
        <p:spPr>
          <a:xfrm>
            <a:off x="261257" y="5049011"/>
            <a:ext cx="5910943" cy="1631216"/>
          </a:xfrm>
          <a:prstGeom prst="rect">
            <a:avLst/>
          </a:prstGeom>
          <a:noFill/>
        </p:spPr>
        <p:txBody>
          <a:bodyPr wrap="square" rtlCol="0">
            <a:spAutoFit/>
          </a:bodyPr>
          <a:lstStyle/>
          <a:p>
            <a:r>
              <a:rPr lang="es-AR" sz="2000" dirty="0">
                <a:latin typeface="Bahnschrift SemiBold" pitchFamily="34" charset="0"/>
              </a:rPr>
              <a:t>De la misma forma que en el caso </a:t>
            </a:r>
            <a:r>
              <a:rPr lang="es-AR" sz="2000" dirty="0" err="1">
                <a:latin typeface="Bahnschrift SemiBold" pitchFamily="34" charset="0"/>
              </a:rPr>
              <a:t>univariado</a:t>
            </a:r>
            <a:r>
              <a:rPr lang="es-AR" sz="2000" dirty="0">
                <a:latin typeface="Bahnschrift SemiBold" pitchFamily="34" charset="0"/>
              </a:rPr>
              <a:t>, es posible derivar para encontrar una estimación no sesgada de los parámetros del modelo.</a:t>
            </a:r>
          </a:p>
          <a:p>
            <a:endParaRPr lang="es-AR" sz="2000" dirty="0">
              <a:latin typeface="Bahnschrift SemiBold" pitchFamily="34" charset="0"/>
            </a:endParaRPr>
          </a:p>
          <a:p>
            <a:r>
              <a:rPr lang="es-AR" sz="2000" dirty="0">
                <a:latin typeface="Bahnschrift SemiBold" pitchFamily="34" charset="0"/>
              </a:rPr>
              <a:t>Además, </a:t>
            </a:r>
            <a:endParaRPr lang="es-AR" dirty="0">
              <a:latin typeface="Bahnschrift SemiBold" pitchFamily="34" charset="0"/>
            </a:endParaRPr>
          </a:p>
        </p:txBody>
      </p:sp>
      <p:pic>
        <p:nvPicPr>
          <p:cNvPr id="13" name="Picture 12">
            <a:extLst>
              <a:ext uri="{FF2B5EF4-FFF2-40B4-BE49-F238E27FC236}">
                <a16:creationId xmlns:a16="http://schemas.microsoft.com/office/drawing/2014/main" id="{C5547958-DE0A-478C-8CE9-9DD672D97E7F}"/>
              </a:ext>
            </a:extLst>
          </p:cNvPr>
          <p:cNvPicPr>
            <a:picLocks noChangeAspect="1"/>
          </p:cNvPicPr>
          <p:nvPr/>
        </p:nvPicPr>
        <p:blipFill>
          <a:blip r:embed="rId6"/>
          <a:stretch>
            <a:fillRect/>
          </a:stretch>
        </p:blipFill>
        <p:spPr>
          <a:xfrm>
            <a:off x="1471612" y="6315075"/>
            <a:ext cx="1743075" cy="390525"/>
          </a:xfrm>
          <a:prstGeom prst="rect">
            <a:avLst/>
          </a:prstGeom>
        </p:spPr>
      </p:pic>
    </p:spTree>
    <p:extLst>
      <p:ext uri="{BB962C8B-B14F-4D97-AF65-F5344CB8AC3E}">
        <p14:creationId xmlns:p14="http://schemas.microsoft.com/office/powerpoint/2010/main" val="26846442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3CF8CF1-C2D8-4666-B46D-C19755E076A9}"/>
              </a:ext>
            </a:extLst>
          </p:cNvPr>
          <p:cNvSpPr/>
          <p:nvPr/>
        </p:nvSpPr>
        <p:spPr>
          <a:xfrm>
            <a:off x="228600" y="152400"/>
            <a:ext cx="8520113" cy="1508105"/>
          </a:xfrm>
          <a:prstGeom prst="rect">
            <a:avLst/>
          </a:prstGeom>
        </p:spPr>
        <p:txBody>
          <a:bodyPr wrap="square">
            <a:spAutoFit/>
          </a:bodyPr>
          <a:lstStyle/>
          <a:p>
            <a:r>
              <a:rPr lang="en-US" sz="2800" dirty="0">
                <a:latin typeface="Bahnschrift" panose="020B0502040204020203" pitchFamily="34" charset="0"/>
              </a:rPr>
              <a:t>¿</a:t>
            </a:r>
            <a:r>
              <a:rPr lang="en-US" sz="2800" dirty="0" err="1">
                <a:latin typeface="Bahnschrift" panose="020B0502040204020203" pitchFamily="34" charset="0"/>
              </a:rPr>
              <a:t>Cómo</a:t>
            </a:r>
            <a:r>
              <a:rPr lang="en-US" sz="2800" dirty="0">
                <a:latin typeface="Bahnschrift" panose="020B0502040204020203" pitchFamily="34" charset="0"/>
              </a:rPr>
              <a:t> </a:t>
            </a:r>
            <a:r>
              <a:rPr lang="en-US" sz="2800" dirty="0" err="1">
                <a:latin typeface="Bahnschrift" panose="020B0502040204020203" pitchFamily="34" charset="0"/>
              </a:rPr>
              <a:t>acomodamos</a:t>
            </a:r>
            <a:r>
              <a:rPr lang="en-US" sz="2800" dirty="0">
                <a:latin typeface="Bahnschrift" panose="020B0502040204020203" pitchFamily="34" charset="0"/>
              </a:rPr>
              <a:t> </a:t>
            </a:r>
            <a:r>
              <a:rPr lang="en-US" sz="2800" dirty="0" err="1">
                <a:latin typeface="Bahnschrift" panose="020B0502040204020203" pitchFamily="34" charset="0"/>
              </a:rPr>
              <a:t>otros</a:t>
            </a:r>
            <a:r>
              <a:rPr lang="en-US" sz="2800" dirty="0">
                <a:latin typeface="Bahnschrift" panose="020B0502040204020203" pitchFamily="34" charset="0"/>
              </a:rPr>
              <a:t> </a:t>
            </a:r>
            <a:r>
              <a:rPr lang="en-US" sz="2800" dirty="0" err="1">
                <a:latin typeface="Bahnschrift" panose="020B0502040204020203" pitchFamily="34" charset="0"/>
              </a:rPr>
              <a:t>tipos</a:t>
            </a:r>
            <a:r>
              <a:rPr lang="en-US" sz="2800" dirty="0">
                <a:latin typeface="Bahnschrift" panose="020B0502040204020203" pitchFamily="34" charset="0"/>
              </a:rPr>
              <a:t> de </a:t>
            </a:r>
            <a:r>
              <a:rPr lang="en-US" sz="2800" dirty="0" err="1">
                <a:latin typeface="Bahnschrift" panose="020B0502040204020203" pitchFamily="34" charset="0"/>
              </a:rPr>
              <a:t>datos</a:t>
            </a:r>
            <a:r>
              <a:rPr lang="en-US" sz="2800" dirty="0">
                <a:latin typeface="Bahnschrift" panose="020B0502040204020203" pitchFamily="34" charset="0"/>
              </a:rPr>
              <a:t> a </a:t>
            </a:r>
            <a:r>
              <a:rPr lang="en-US" sz="2800" dirty="0" err="1">
                <a:latin typeface="Bahnschrift" panose="020B0502040204020203" pitchFamily="34" charset="0"/>
              </a:rPr>
              <a:t>modelos</a:t>
            </a:r>
            <a:r>
              <a:rPr lang="en-US" sz="2800" dirty="0">
                <a:latin typeface="Bahnschrift" panose="020B0502040204020203" pitchFamily="34" charset="0"/>
              </a:rPr>
              <a:t> de </a:t>
            </a:r>
            <a:r>
              <a:rPr lang="en-US" sz="2800" dirty="0" err="1">
                <a:latin typeface="Bahnschrift" panose="020B0502040204020203" pitchFamily="34" charset="0"/>
              </a:rPr>
              <a:t>regresion</a:t>
            </a:r>
            <a:r>
              <a:rPr lang="en-US" sz="2800" dirty="0">
                <a:latin typeface="Bahnschrift" panose="020B0502040204020203" pitchFamily="34" charset="0"/>
              </a:rPr>
              <a:t>?</a:t>
            </a:r>
            <a:endParaRPr lang="en-US" sz="2400" dirty="0">
              <a:latin typeface="Bahnschrift" panose="020B0502040204020203" pitchFamily="34" charset="0"/>
            </a:endParaRPr>
          </a:p>
          <a:p>
            <a:br>
              <a:rPr lang="en-US" dirty="0"/>
            </a:br>
            <a:endParaRPr lang="en-US" dirty="0"/>
          </a:p>
        </p:txBody>
      </p:sp>
      <p:pic>
        <p:nvPicPr>
          <p:cNvPr id="5" name="Picture 4">
            <a:extLst>
              <a:ext uri="{FF2B5EF4-FFF2-40B4-BE49-F238E27FC236}">
                <a16:creationId xmlns:a16="http://schemas.microsoft.com/office/drawing/2014/main" id="{EDD2850B-E713-4CFA-9410-E2104071280B}"/>
              </a:ext>
            </a:extLst>
          </p:cNvPr>
          <p:cNvPicPr>
            <a:picLocks noChangeAspect="1"/>
          </p:cNvPicPr>
          <p:nvPr/>
        </p:nvPicPr>
        <p:blipFill>
          <a:blip r:embed="rId2"/>
          <a:stretch>
            <a:fillRect/>
          </a:stretch>
        </p:blipFill>
        <p:spPr>
          <a:xfrm>
            <a:off x="359001" y="1447800"/>
            <a:ext cx="3369961" cy="5048724"/>
          </a:xfrm>
          <a:prstGeom prst="rect">
            <a:avLst/>
          </a:prstGeom>
        </p:spPr>
      </p:pic>
      <p:pic>
        <p:nvPicPr>
          <p:cNvPr id="6146" name="Picture 2" descr="Tick Mark Ok - Free vector graphic on Pixabay">
            <a:extLst>
              <a:ext uri="{FF2B5EF4-FFF2-40B4-BE49-F238E27FC236}">
                <a16:creationId xmlns:a16="http://schemas.microsoft.com/office/drawing/2014/main" id="{15673D3A-30CC-4757-ADFA-C93695D85E4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05000" y="3255998"/>
            <a:ext cx="381000" cy="35305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Tick Mark Ok - Free vector graphic on Pixabay">
            <a:extLst>
              <a:ext uri="{FF2B5EF4-FFF2-40B4-BE49-F238E27FC236}">
                <a16:creationId xmlns:a16="http://schemas.microsoft.com/office/drawing/2014/main" id="{8728D774-6286-4745-8249-EF5938A1687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05000" y="3795637"/>
            <a:ext cx="381000" cy="353050"/>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question mark - Wiktionary">
            <a:extLst>
              <a:ext uri="{FF2B5EF4-FFF2-40B4-BE49-F238E27FC236}">
                <a16:creationId xmlns:a16="http://schemas.microsoft.com/office/drawing/2014/main" id="{7BA4B396-40AD-443B-8CF2-AEAEF49C62B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71600" y="4343400"/>
            <a:ext cx="381000" cy="38100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4CB428F6-4378-4499-ACCF-0581054D7916}"/>
              </a:ext>
            </a:extLst>
          </p:cNvPr>
          <p:cNvSpPr txBox="1"/>
          <p:nvPr/>
        </p:nvSpPr>
        <p:spPr>
          <a:xfrm>
            <a:off x="4343400" y="1400858"/>
            <a:ext cx="4191000" cy="4678204"/>
          </a:xfrm>
          <a:prstGeom prst="rect">
            <a:avLst/>
          </a:prstGeom>
          <a:noFill/>
        </p:spPr>
        <p:txBody>
          <a:bodyPr wrap="square" rtlCol="0">
            <a:spAutoFit/>
          </a:bodyPr>
          <a:lstStyle/>
          <a:p>
            <a:r>
              <a:rPr lang="es-AR" sz="2000" dirty="0">
                <a:latin typeface="Bahnschrift SemiBold" pitchFamily="34" charset="0"/>
              </a:rPr>
              <a:t>Por ejemplo, puede interesarnos conocer la relación entre cantidad de unidades vendidas y:</a:t>
            </a:r>
          </a:p>
          <a:p>
            <a:endParaRPr lang="es-AR" sz="2000" dirty="0">
              <a:latin typeface="Bahnschrift SemiBold" pitchFamily="34" charset="0"/>
            </a:endParaRPr>
          </a:p>
          <a:p>
            <a:endParaRPr lang="es-AR" sz="2000" dirty="0">
              <a:latin typeface="Bahnschrift SemiBold" pitchFamily="34" charset="0"/>
            </a:endParaRPr>
          </a:p>
          <a:p>
            <a:r>
              <a:rPr lang="es-AR" sz="2000" dirty="0">
                <a:latin typeface="Bahnschrift SemiBold" pitchFamily="34" charset="0"/>
              </a:rPr>
              <a:t>Precio por unidad</a:t>
            </a:r>
          </a:p>
          <a:p>
            <a:endParaRPr lang="es-AR" sz="2000" dirty="0">
              <a:latin typeface="Bahnschrift SemiBold" pitchFamily="34" charset="0"/>
            </a:endParaRPr>
          </a:p>
          <a:p>
            <a:r>
              <a:rPr lang="es-AR" sz="2000" dirty="0">
                <a:latin typeface="Bahnschrift SemiBold" pitchFamily="34" charset="0"/>
              </a:rPr>
              <a:t>Gastos de publicidad por medio</a:t>
            </a:r>
          </a:p>
          <a:p>
            <a:endParaRPr lang="es-AR" sz="2000" dirty="0">
              <a:latin typeface="Bahnschrift SemiBold" pitchFamily="34" charset="0"/>
            </a:endParaRPr>
          </a:p>
          <a:p>
            <a:r>
              <a:rPr lang="es-AR" sz="2000" dirty="0">
                <a:latin typeface="Bahnschrift SemiBold" pitchFamily="34" charset="0"/>
              </a:rPr>
              <a:t>Precio por unidad (competencia)</a:t>
            </a:r>
          </a:p>
          <a:p>
            <a:endParaRPr lang="es-AR" sz="2000" dirty="0">
              <a:latin typeface="Bahnschrift SemiBold" pitchFamily="34" charset="0"/>
            </a:endParaRPr>
          </a:p>
          <a:p>
            <a:r>
              <a:rPr lang="es-AR" sz="2000" dirty="0">
                <a:latin typeface="Bahnschrift SemiBold" pitchFamily="34" charset="0"/>
              </a:rPr>
              <a:t>Versión del producto (A vs. B)</a:t>
            </a:r>
          </a:p>
          <a:p>
            <a:endParaRPr lang="es-AR" sz="2000" dirty="0">
              <a:latin typeface="Bahnschrift SemiBold" pitchFamily="34" charset="0"/>
            </a:endParaRPr>
          </a:p>
          <a:p>
            <a:endParaRPr lang="es-AR" sz="2000" dirty="0">
              <a:latin typeface="Bahnschrift SemiBold" pitchFamily="34" charset="0"/>
            </a:endParaRPr>
          </a:p>
          <a:p>
            <a:pPr marL="342900" indent="-342900">
              <a:buAutoNum type="arabicPeriod"/>
            </a:pPr>
            <a:endParaRPr lang="es-AR" dirty="0">
              <a:latin typeface="Bahnschrift SemiBold" pitchFamily="34" charset="0"/>
            </a:endParaRPr>
          </a:p>
        </p:txBody>
      </p:sp>
      <p:sp>
        <p:nvSpPr>
          <p:cNvPr id="8" name="Rectangle 7">
            <a:extLst>
              <a:ext uri="{FF2B5EF4-FFF2-40B4-BE49-F238E27FC236}">
                <a16:creationId xmlns:a16="http://schemas.microsoft.com/office/drawing/2014/main" id="{F7799D4B-AD9A-430E-8E72-C075FB094353}"/>
              </a:ext>
            </a:extLst>
          </p:cNvPr>
          <p:cNvSpPr/>
          <p:nvPr/>
        </p:nvSpPr>
        <p:spPr>
          <a:xfrm>
            <a:off x="4343400" y="4648200"/>
            <a:ext cx="3657600" cy="685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6" descr="question mark - Wiktionary">
            <a:extLst>
              <a:ext uri="{FF2B5EF4-FFF2-40B4-BE49-F238E27FC236}">
                <a16:creationId xmlns:a16="http://schemas.microsoft.com/office/drawing/2014/main" id="{DDD9838E-26C1-4F92-A35D-7032970EDBC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08257" y="4152316"/>
            <a:ext cx="1326598" cy="13265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3820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14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15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2">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2">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2">
                                            <p:txEl>
                                              <p:pRg st="7" end="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2">
                                            <p:txEl>
                                              <p:pRg st="9" end="9"/>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8"/>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760E4B0-5734-4347-902F-AD25CD405003}"/>
              </a:ext>
            </a:extLst>
          </p:cNvPr>
          <p:cNvPicPr>
            <a:picLocks noChangeAspect="1"/>
          </p:cNvPicPr>
          <p:nvPr/>
        </p:nvPicPr>
        <p:blipFill>
          <a:blip r:embed="rId2"/>
          <a:stretch>
            <a:fillRect/>
          </a:stretch>
        </p:blipFill>
        <p:spPr>
          <a:xfrm>
            <a:off x="381000" y="381000"/>
            <a:ext cx="1471613" cy="1151064"/>
          </a:xfrm>
          <a:prstGeom prst="rect">
            <a:avLst/>
          </a:prstGeom>
        </p:spPr>
      </p:pic>
      <p:sp>
        <p:nvSpPr>
          <p:cNvPr id="5" name="TextBox 4">
            <a:extLst>
              <a:ext uri="{FF2B5EF4-FFF2-40B4-BE49-F238E27FC236}">
                <a16:creationId xmlns:a16="http://schemas.microsoft.com/office/drawing/2014/main" id="{22716CDC-D549-4822-B3B7-017EA3E6E5E2}"/>
              </a:ext>
            </a:extLst>
          </p:cNvPr>
          <p:cNvSpPr txBox="1"/>
          <p:nvPr/>
        </p:nvSpPr>
        <p:spPr>
          <a:xfrm>
            <a:off x="1752600" y="457200"/>
            <a:ext cx="4191000" cy="1600438"/>
          </a:xfrm>
          <a:prstGeom prst="rect">
            <a:avLst/>
          </a:prstGeom>
          <a:noFill/>
        </p:spPr>
        <p:txBody>
          <a:bodyPr wrap="square" rtlCol="0">
            <a:spAutoFit/>
          </a:bodyPr>
          <a:lstStyle/>
          <a:p>
            <a:r>
              <a:rPr lang="es-AR" sz="2000" dirty="0">
                <a:latin typeface="Bahnschrift SemiBold" pitchFamily="34" charset="0"/>
              </a:rPr>
              <a:t>el i-</a:t>
            </a:r>
            <a:r>
              <a:rPr lang="es-AR" sz="2000" dirty="0" err="1">
                <a:latin typeface="Bahnschrift SemiBold" pitchFamily="34" charset="0"/>
              </a:rPr>
              <a:t>ésimo</a:t>
            </a:r>
            <a:r>
              <a:rPr lang="es-AR" sz="2000" dirty="0">
                <a:latin typeface="Bahnschrift SemiBold" pitchFamily="34" charset="0"/>
              </a:rPr>
              <a:t> producto es tipo A</a:t>
            </a:r>
          </a:p>
          <a:p>
            <a:endParaRPr lang="es-AR" sz="2000" dirty="0">
              <a:latin typeface="Bahnschrift SemiBold" pitchFamily="34" charset="0"/>
            </a:endParaRPr>
          </a:p>
          <a:p>
            <a:endParaRPr lang="es-AR" sz="2000" dirty="0">
              <a:latin typeface="Bahnschrift SemiBold" pitchFamily="34" charset="0"/>
            </a:endParaRPr>
          </a:p>
          <a:p>
            <a:endParaRPr lang="es-AR" sz="2000" dirty="0">
              <a:latin typeface="Bahnschrift SemiBold" pitchFamily="34" charset="0"/>
            </a:endParaRPr>
          </a:p>
          <a:p>
            <a:pPr marL="342900" indent="-342900">
              <a:buAutoNum type="arabicPeriod"/>
            </a:pPr>
            <a:endParaRPr lang="es-AR" dirty="0">
              <a:latin typeface="Bahnschrift SemiBold" pitchFamily="34" charset="0"/>
            </a:endParaRPr>
          </a:p>
        </p:txBody>
      </p:sp>
      <p:sp>
        <p:nvSpPr>
          <p:cNvPr id="6" name="TextBox 5">
            <a:extLst>
              <a:ext uri="{FF2B5EF4-FFF2-40B4-BE49-F238E27FC236}">
                <a16:creationId xmlns:a16="http://schemas.microsoft.com/office/drawing/2014/main" id="{BBD99460-6A65-4702-85F2-30CB0D4DA2F9}"/>
              </a:ext>
            </a:extLst>
          </p:cNvPr>
          <p:cNvSpPr txBox="1"/>
          <p:nvPr/>
        </p:nvSpPr>
        <p:spPr>
          <a:xfrm>
            <a:off x="1752600" y="990362"/>
            <a:ext cx="4191000" cy="1600438"/>
          </a:xfrm>
          <a:prstGeom prst="rect">
            <a:avLst/>
          </a:prstGeom>
          <a:noFill/>
        </p:spPr>
        <p:txBody>
          <a:bodyPr wrap="square" rtlCol="0">
            <a:spAutoFit/>
          </a:bodyPr>
          <a:lstStyle/>
          <a:p>
            <a:r>
              <a:rPr lang="es-AR" sz="2000" dirty="0">
                <a:latin typeface="Bahnschrift SemiBold" pitchFamily="34" charset="0"/>
              </a:rPr>
              <a:t>el i-</a:t>
            </a:r>
            <a:r>
              <a:rPr lang="es-AR" sz="2000" dirty="0" err="1">
                <a:latin typeface="Bahnschrift SemiBold" pitchFamily="34" charset="0"/>
              </a:rPr>
              <a:t>ésimo</a:t>
            </a:r>
            <a:r>
              <a:rPr lang="es-AR" sz="2000" dirty="0">
                <a:latin typeface="Bahnschrift SemiBold" pitchFamily="34" charset="0"/>
              </a:rPr>
              <a:t> producto es tipo B</a:t>
            </a:r>
          </a:p>
          <a:p>
            <a:endParaRPr lang="es-AR" sz="2000" dirty="0">
              <a:latin typeface="Bahnschrift SemiBold" pitchFamily="34" charset="0"/>
            </a:endParaRPr>
          </a:p>
          <a:p>
            <a:endParaRPr lang="es-AR" sz="2000" dirty="0">
              <a:latin typeface="Bahnschrift SemiBold" pitchFamily="34" charset="0"/>
            </a:endParaRPr>
          </a:p>
          <a:p>
            <a:endParaRPr lang="es-AR" sz="2000" dirty="0">
              <a:latin typeface="Bahnschrift SemiBold" pitchFamily="34" charset="0"/>
            </a:endParaRPr>
          </a:p>
          <a:p>
            <a:pPr marL="342900" indent="-342900">
              <a:buAutoNum type="arabicPeriod"/>
            </a:pPr>
            <a:endParaRPr lang="es-AR" dirty="0">
              <a:latin typeface="Bahnschrift SemiBold" pitchFamily="34" charset="0"/>
            </a:endParaRPr>
          </a:p>
        </p:txBody>
      </p:sp>
      <p:pic>
        <p:nvPicPr>
          <p:cNvPr id="7" name="Picture 6">
            <a:extLst>
              <a:ext uri="{FF2B5EF4-FFF2-40B4-BE49-F238E27FC236}">
                <a16:creationId xmlns:a16="http://schemas.microsoft.com/office/drawing/2014/main" id="{71C13BDA-525A-4E87-80ED-B4D847C1DB85}"/>
              </a:ext>
            </a:extLst>
          </p:cNvPr>
          <p:cNvPicPr>
            <a:picLocks noChangeAspect="1"/>
          </p:cNvPicPr>
          <p:nvPr/>
        </p:nvPicPr>
        <p:blipFill rotWithShape="1">
          <a:blip r:embed="rId3"/>
          <a:srcRect r="40814"/>
          <a:stretch/>
        </p:blipFill>
        <p:spPr>
          <a:xfrm>
            <a:off x="304800" y="2057400"/>
            <a:ext cx="5112869" cy="1266133"/>
          </a:xfrm>
          <a:prstGeom prst="rect">
            <a:avLst/>
          </a:prstGeom>
        </p:spPr>
      </p:pic>
      <p:sp>
        <p:nvSpPr>
          <p:cNvPr id="8" name="TextBox 7">
            <a:extLst>
              <a:ext uri="{FF2B5EF4-FFF2-40B4-BE49-F238E27FC236}">
                <a16:creationId xmlns:a16="http://schemas.microsoft.com/office/drawing/2014/main" id="{59E0444A-9F4D-48BD-8F91-3BEB889E9A59}"/>
              </a:ext>
            </a:extLst>
          </p:cNvPr>
          <p:cNvSpPr txBox="1"/>
          <p:nvPr/>
        </p:nvSpPr>
        <p:spPr>
          <a:xfrm>
            <a:off x="6324600" y="4419600"/>
            <a:ext cx="4191000" cy="1600438"/>
          </a:xfrm>
          <a:prstGeom prst="rect">
            <a:avLst/>
          </a:prstGeom>
          <a:noFill/>
        </p:spPr>
        <p:txBody>
          <a:bodyPr wrap="square" rtlCol="0">
            <a:spAutoFit/>
          </a:bodyPr>
          <a:lstStyle/>
          <a:p>
            <a:r>
              <a:rPr lang="es-AR" sz="2000" dirty="0">
                <a:latin typeface="Bahnschrift SemiBold" pitchFamily="34" charset="0"/>
              </a:rPr>
              <a:t>el i-</a:t>
            </a:r>
            <a:r>
              <a:rPr lang="es-AR" sz="2000" dirty="0" err="1">
                <a:latin typeface="Bahnschrift SemiBold" pitchFamily="34" charset="0"/>
              </a:rPr>
              <a:t>ésimo</a:t>
            </a:r>
            <a:r>
              <a:rPr lang="es-AR" sz="2000" dirty="0">
                <a:latin typeface="Bahnschrift SemiBold" pitchFamily="34" charset="0"/>
              </a:rPr>
              <a:t> es tipo A</a:t>
            </a:r>
          </a:p>
          <a:p>
            <a:endParaRPr lang="es-AR" sz="2000" dirty="0">
              <a:latin typeface="Bahnschrift SemiBold" pitchFamily="34" charset="0"/>
            </a:endParaRPr>
          </a:p>
          <a:p>
            <a:endParaRPr lang="es-AR" sz="2000" dirty="0">
              <a:latin typeface="Bahnschrift SemiBold" pitchFamily="34" charset="0"/>
            </a:endParaRPr>
          </a:p>
          <a:p>
            <a:endParaRPr lang="es-AR" sz="2000" dirty="0">
              <a:latin typeface="Bahnschrift SemiBold" pitchFamily="34" charset="0"/>
            </a:endParaRPr>
          </a:p>
          <a:p>
            <a:pPr marL="342900" indent="-342900">
              <a:buAutoNum type="arabicPeriod"/>
            </a:pPr>
            <a:endParaRPr lang="es-AR" dirty="0">
              <a:latin typeface="Bahnschrift SemiBold" pitchFamily="34" charset="0"/>
            </a:endParaRPr>
          </a:p>
        </p:txBody>
      </p:sp>
      <p:sp>
        <p:nvSpPr>
          <p:cNvPr id="9" name="TextBox 8">
            <a:extLst>
              <a:ext uri="{FF2B5EF4-FFF2-40B4-BE49-F238E27FC236}">
                <a16:creationId xmlns:a16="http://schemas.microsoft.com/office/drawing/2014/main" id="{D967B746-C4AB-4F5B-B506-D0BF953D904F}"/>
              </a:ext>
            </a:extLst>
          </p:cNvPr>
          <p:cNvSpPr txBox="1"/>
          <p:nvPr/>
        </p:nvSpPr>
        <p:spPr>
          <a:xfrm>
            <a:off x="5334000" y="2743200"/>
            <a:ext cx="4191000" cy="1600438"/>
          </a:xfrm>
          <a:prstGeom prst="rect">
            <a:avLst/>
          </a:prstGeom>
          <a:noFill/>
        </p:spPr>
        <p:txBody>
          <a:bodyPr wrap="square" rtlCol="0">
            <a:spAutoFit/>
          </a:bodyPr>
          <a:lstStyle/>
          <a:p>
            <a:r>
              <a:rPr lang="es-AR" sz="2000" dirty="0">
                <a:latin typeface="Bahnschrift SemiBold" pitchFamily="34" charset="0"/>
              </a:rPr>
              <a:t>el i-</a:t>
            </a:r>
            <a:r>
              <a:rPr lang="es-AR" sz="2000" dirty="0" err="1">
                <a:latin typeface="Bahnschrift SemiBold" pitchFamily="34" charset="0"/>
              </a:rPr>
              <a:t>ésimo</a:t>
            </a:r>
            <a:r>
              <a:rPr lang="es-AR" sz="2000" dirty="0">
                <a:latin typeface="Bahnschrift SemiBold" pitchFamily="34" charset="0"/>
              </a:rPr>
              <a:t> producto es tipo B</a:t>
            </a:r>
          </a:p>
          <a:p>
            <a:endParaRPr lang="es-AR" sz="2000" dirty="0">
              <a:latin typeface="Bahnschrift SemiBold" pitchFamily="34" charset="0"/>
            </a:endParaRPr>
          </a:p>
          <a:p>
            <a:endParaRPr lang="es-AR" sz="2000" dirty="0">
              <a:latin typeface="Bahnschrift SemiBold" pitchFamily="34" charset="0"/>
            </a:endParaRPr>
          </a:p>
          <a:p>
            <a:endParaRPr lang="es-AR" sz="2000" dirty="0">
              <a:latin typeface="Bahnschrift SemiBold" pitchFamily="34" charset="0"/>
            </a:endParaRPr>
          </a:p>
          <a:p>
            <a:pPr marL="342900" indent="-342900">
              <a:buAutoNum type="arabicPeriod"/>
            </a:pPr>
            <a:endParaRPr lang="es-AR" dirty="0">
              <a:latin typeface="Bahnschrift SemiBold" pitchFamily="34" charset="0"/>
            </a:endParaRPr>
          </a:p>
        </p:txBody>
      </p:sp>
      <p:pic>
        <p:nvPicPr>
          <p:cNvPr id="10" name="Picture 9">
            <a:extLst>
              <a:ext uri="{FF2B5EF4-FFF2-40B4-BE49-F238E27FC236}">
                <a16:creationId xmlns:a16="http://schemas.microsoft.com/office/drawing/2014/main" id="{D0683468-E627-45DC-873D-9FA5E668D96C}"/>
              </a:ext>
            </a:extLst>
          </p:cNvPr>
          <p:cNvPicPr>
            <a:picLocks noChangeAspect="1"/>
          </p:cNvPicPr>
          <p:nvPr/>
        </p:nvPicPr>
        <p:blipFill>
          <a:blip r:embed="rId4"/>
          <a:stretch>
            <a:fillRect/>
          </a:stretch>
        </p:blipFill>
        <p:spPr>
          <a:xfrm>
            <a:off x="381000" y="4307352"/>
            <a:ext cx="6039389" cy="1600438"/>
          </a:xfrm>
          <a:prstGeom prst="rect">
            <a:avLst/>
          </a:prstGeom>
        </p:spPr>
      </p:pic>
      <p:sp>
        <p:nvSpPr>
          <p:cNvPr id="11" name="TextBox 10">
            <a:extLst>
              <a:ext uri="{FF2B5EF4-FFF2-40B4-BE49-F238E27FC236}">
                <a16:creationId xmlns:a16="http://schemas.microsoft.com/office/drawing/2014/main" id="{2B5DBD46-EABE-4393-B681-91D410320147}"/>
              </a:ext>
            </a:extLst>
          </p:cNvPr>
          <p:cNvSpPr txBox="1"/>
          <p:nvPr/>
        </p:nvSpPr>
        <p:spPr>
          <a:xfrm>
            <a:off x="6324600" y="4876800"/>
            <a:ext cx="4191000" cy="1600438"/>
          </a:xfrm>
          <a:prstGeom prst="rect">
            <a:avLst/>
          </a:prstGeom>
          <a:noFill/>
        </p:spPr>
        <p:txBody>
          <a:bodyPr wrap="square" rtlCol="0">
            <a:spAutoFit/>
          </a:bodyPr>
          <a:lstStyle/>
          <a:p>
            <a:r>
              <a:rPr lang="es-AR" sz="2000" dirty="0">
                <a:latin typeface="Bahnschrift SemiBold" pitchFamily="34" charset="0"/>
              </a:rPr>
              <a:t>el i-</a:t>
            </a:r>
            <a:r>
              <a:rPr lang="es-AR" sz="2000" dirty="0" err="1">
                <a:latin typeface="Bahnschrift SemiBold" pitchFamily="34" charset="0"/>
              </a:rPr>
              <a:t>ésimo</a:t>
            </a:r>
            <a:r>
              <a:rPr lang="es-AR" sz="2000" dirty="0">
                <a:latin typeface="Bahnschrift SemiBold" pitchFamily="34" charset="0"/>
              </a:rPr>
              <a:t> es tipo B</a:t>
            </a:r>
          </a:p>
          <a:p>
            <a:endParaRPr lang="es-AR" sz="2000" dirty="0">
              <a:latin typeface="Bahnschrift SemiBold" pitchFamily="34" charset="0"/>
            </a:endParaRPr>
          </a:p>
          <a:p>
            <a:endParaRPr lang="es-AR" sz="2000" dirty="0">
              <a:latin typeface="Bahnschrift SemiBold" pitchFamily="34" charset="0"/>
            </a:endParaRPr>
          </a:p>
          <a:p>
            <a:endParaRPr lang="es-AR" sz="2000" dirty="0">
              <a:latin typeface="Bahnschrift SemiBold" pitchFamily="34" charset="0"/>
            </a:endParaRPr>
          </a:p>
          <a:p>
            <a:pPr marL="342900" indent="-342900">
              <a:buAutoNum type="arabicPeriod"/>
            </a:pPr>
            <a:endParaRPr lang="es-AR" dirty="0">
              <a:latin typeface="Bahnschrift SemiBold" pitchFamily="34" charset="0"/>
            </a:endParaRPr>
          </a:p>
        </p:txBody>
      </p:sp>
      <p:sp>
        <p:nvSpPr>
          <p:cNvPr id="12" name="TextBox 11">
            <a:extLst>
              <a:ext uri="{FF2B5EF4-FFF2-40B4-BE49-F238E27FC236}">
                <a16:creationId xmlns:a16="http://schemas.microsoft.com/office/drawing/2014/main" id="{2A19B252-73F6-401B-8949-6140816133DE}"/>
              </a:ext>
            </a:extLst>
          </p:cNvPr>
          <p:cNvSpPr txBox="1"/>
          <p:nvPr/>
        </p:nvSpPr>
        <p:spPr>
          <a:xfrm>
            <a:off x="6324600" y="5409962"/>
            <a:ext cx="4191000" cy="1600438"/>
          </a:xfrm>
          <a:prstGeom prst="rect">
            <a:avLst/>
          </a:prstGeom>
          <a:noFill/>
        </p:spPr>
        <p:txBody>
          <a:bodyPr wrap="square" rtlCol="0">
            <a:spAutoFit/>
          </a:bodyPr>
          <a:lstStyle/>
          <a:p>
            <a:r>
              <a:rPr lang="es-AR" sz="2000" dirty="0">
                <a:latin typeface="Bahnschrift SemiBold" pitchFamily="34" charset="0"/>
              </a:rPr>
              <a:t>el i-</a:t>
            </a:r>
            <a:r>
              <a:rPr lang="es-AR" sz="2000" dirty="0" err="1">
                <a:latin typeface="Bahnschrift SemiBold" pitchFamily="34" charset="0"/>
              </a:rPr>
              <a:t>ésimo</a:t>
            </a:r>
            <a:r>
              <a:rPr lang="es-AR" sz="2000" dirty="0">
                <a:latin typeface="Bahnschrift SemiBold" pitchFamily="34" charset="0"/>
              </a:rPr>
              <a:t> es tipo C</a:t>
            </a:r>
          </a:p>
          <a:p>
            <a:endParaRPr lang="es-AR" sz="2000" dirty="0">
              <a:latin typeface="Bahnschrift SemiBold" pitchFamily="34" charset="0"/>
            </a:endParaRPr>
          </a:p>
          <a:p>
            <a:endParaRPr lang="es-AR" sz="2000" dirty="0">
              <a:latin typeface="Bahnschrift SemiBold" pitchFamily="34" charset="0"/>
            </a:endParaRPr>
          </a:p>
          <a:p>
            <a:endParaRPr lang="es-AR" sz="2000" dirty="0">
              <a:latin typeface="Bahnschrift SemiBold" pitchFamily="34" charset="0"/>
            </a:endParaRPr>
          </a:p>
          <a:p>
            <a:pPr marL="342900" indent="-342900">
              <a:buAutoNum type="arabicPeriod"/>
            </a:pPr>
            <a:endParaRPr lang="es-AR" dirty="0">
              <a:latin typeface="Bahnschrift SemiBold" pitchFamily="34" charset="0"/>
            </a:endParaRPr>
          </a:p>
        </p:txBody>
      </p:sp>
      <p:sp>
        <p:nvSpPr>
          <p:cNvPr id="13" name="TextBox 12">
            <a:extLst>
              <a:ext uri="{FF2B5EF4-FFF2-40B4-BE49-F238E27FC236}">
                <a16:creationId xmlns:a16="http://schemas.microsoft.com/office/drawing/2014/main" id="{53F33BC3-C275-4734-BF1E-6549701D341D}"/>
              </a:ext>
            </a:extLst>
          </p:cNvPr>
          <p:cNvSpPr txBox="1"/>
          <p:nvPr/>
        </p:nvSpPr>
        <p:spPr>
          <a:xfrm>
            <a:off x="5334000" y="2285762"/>
            <a:ext cx="4191000" cy="1600438"/>
          </a:xfrm>
          <a:prstGeom prst="rect">
            <a:avLst/>
          </a:prstGeom>
          <a:noFill/>
        </p:spPr>
        <p:txBody>
          <a:bodyPr wrap="square" rtlCol="0">
            <a:spAutoFit/>
          </a:bodyPr>
          <a:lstStyle/>
          <a:p>
            <a:r>
              <a:rPr lang="es-AR" sz="2000" dirty="0">
                <a:latin typeface="Bahnschrift SemiBold" pitchFamily="34" charset="0"/>
              </a:rPr>
              <a:t>el i-</a:t>
            </a:r>
            <a:r>
              <a:rPr lang="es-AR" sz="2000" dirty="0" err="1">
                <a:latin typeface="Bahnschrift SemiBold" pitchFamily="34" charset="0"/>
              </a:rPr>
              <a:t>ésimo</a:t>
            </a:r>
            <a:r>
              <a:rPr lang="es-AR" sz="2000" dirty="0">
                <a:latin typeface="Bahnschrift SemiBold" pitchFamily="34" charset="0"/>
              </a:rPr>
              <a:t> producto es tipo A</a:t>
            </a:r>
          </a:p>
          <a:p>
            <a:endParaRPr lang="es-AR" sz="2000" dirty="0">
              <a:latin typeface="Bahnschrift SemiBold" pitchFamily="34" charset="0"/>
            </a:endParaRPr>
          </a:p>
          <a:p>
            <a:endParaRPr lang="es-AR" sz="2000" dirty="0">
              <a:latin typeface="Bahnschrift SemiBold" pitchFamily="34" charset="0"/>
            </a:endParaRPr>
          </a:p>
          <a:p>
            <a:endParaRPr lang="es-AR" sz="2000" dirty="0">
              <a:latin typeface="Bahnschrift SemiBold" pitchFamily="34" charset="0"/>
            </a:endParaRPr>
          </a:p>
          <a:p>
            <a:pPr marL="342900" indent="-342900">
              <a:buAutoNum type="arabicPeriod"/>
            </a:pPr>
            <a:endParaRPr lang="es-AR" dirty="0">
              <a:latin typeface="Bahnschrift SemiBold" pitchFamily="34" charset="0"/>
            </a:endParaRPr>
          </a:p>
        </p:txBody>
      </p:sp>
    </p:spTree>
    <p:extLst>
      <p:ext uri="{BB962C8B-B14F-4D97-AF65-F5344CB8AC3E}">
        <p14:creationId xmlns:p14="http://schemas.microsoft.com/office/powerpoint/2010/main" val="3038617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8" grpId="0"/>
      <p:bldP spid="9" grpId="0"/>
      <p:bldP spid="11" grpId="0"/>
      <p:bldP spid="12" grpId="0"/>
      <p:bldP spid="1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Niels Bohr quote: It is very difficult to make an accurate prediction,  especially...">
            <a:extLst>
              <a:ext uri="{FF2B5EF4-FFF2-40B4-BE49-F238E27FC236}">
                <a16:creationId xmlns:a16="http://schemas.microsoft.com/office/drawing/2014/main" id="{05971B82-D392-4EFC-9C48-D01FD90965F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228600"/>
            <a:ext cx="5419725" cy="255045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9F93720B-D634-41BE-B3E0-F10BE069FAB7}"/>
              </a:ext>
            </a:extLst>
          </p:cNvPr>
          <p:cNvPicPr>
            <a:picLocks noChangeAspect="1"/>
          </p:cNvPicPr>
          <p:nvPr/>
        </p:nvPicPr>
        <p:blipFill>
          <a:blip r:embed="rId3"/>
          <a:stretch>
            <a:fillRect/>
          </a:stretch>
        </p:blipFill>
        <p:spPr>
          <a:xfrm>
            <a:off x="233362" y="3132317"/>
            <a:ext cx="323850" cy="323850"/>
          </a:xfrm>
          <a:prstGeom prst="rect">
            <a:avLst/>
          </a:prstGeom>
        </p:spPr>
      </p:pic>
      <p:pic>
        <p:nvPicPr>
          <p:cNvPr id="9" name="Picture 8">
            <a:extLst>
              <a:ext uri="{FF2B5EF4-FFF2-40B4-BE49-F238E27FC236}">
                <a16:creationId xmlns:a16="http://schemas.microsoft.com/office/drawing/2014/main" id="{B9AD9BE1-A1DF-43B1-BB6A-958B4BD52533}"/>
              </a:ext>
            </a:extLst>
          </p:cNvPr>
          <p:cNvPicPr>
            <a:picLocks noChangeAspect="1"/>
          </p:cNvPicPr>
          <p:nvPr/>
        </p:nvPicPr>
        <p:blipFill>
          <a:blip r:embed="rId4"/>
          <a:stretch>
            <a:fillRect/>
          </a:stretch>
        </p:blipFill>
        <p:spPr>
          <a:xfrm>
            <a:off x="233362" y="3745190"/>
            <a:ext cx="2466975" cy="352425"/>
          </a:xfrm>
          <a:prstGeom prst="rect">
            <a:avLst/>
          </a:prstGeom>
        </p:spPr>
      </p:pic>
      <p:sp>
        <p:nvSpPr>
          <p:cNvPr id="10" name="TextBox 9">
            <a:extLst>
              <a:ext uri="{FF2B5EF4-FFF2-40B4-BE49-F238E27FC236}">
                <a16:creationId xmlns:a16="http://schemas.microsoft.com/office/drawing/2014/main" id="{94A89F64-4F4D-4F0C-836E-FDE8896569CB}"/>
              </a:ext>
            </a:extLst>
          </p:cNvPr>
          <p:cNvSpPr txBox="1"/>
          <p:nvPr/>
        </p:nvSpPr>
        <p:spPr>
          <a:xfrm>
            <a:off x="461962" y="2779059"/>
            <a:ext cx="4343400" cy="677108"/>
          </a:xfrm>
          <a:prstGeom prst="rect">
            <a:avLst/>
          </a:prstGeom>
          <a:noFill/>
        </p:spPr>
        <p:txBody>
          <a:bodyPr wrap="square" rtlCol="0">
            <a:spAutoFit/>
          </a:bodyPr>
          <a:lstStyle/>
          <a:p>
            <a:endParaRPr lang="es-AR" sz="2000" dirty="0">
              <a:latin typeface="Bahnschrift SemiBold" pitchFamily="34" charset="0"/>
            </a:endParaRPr>
          </a:p>
          <a:p>
            <a:r>
              <a:rPr lang="es-AR" dirty="0">
                <a:latin typeface="Bahnschrift SemiBold" pitchFamily="34" charset="0"/>
              </a:rPr>
              <a:t>: variable dependiente</a:t>
            </a:r>
            <a:endParaRPr lang="en-US" sz="1400" dirty="0"/>
          </a:p>
        </p:txBody>
      </p:sp>
      <p:sp>
        <p:nvSpPr>
          <p:cNvPr id="11" name="TextBox 10">
            <a:extLst>
              <a:ext uri="{FF2B5EF4-FFF2-40B4-BE49-F238E27FC236}">
                <a16:creationId xmlns:a16="http://schemas.microsoft.com/office/drawing/2014/main" id="{B5A18497-0CB7-4A74-A109-D521587B2A4F}"/>
              </a:ext>
            </a:extLst>
          </p:cNvPr>
          <p:cNvSpPr txBox="1"/>
          <p:nvPr/>
        </p:nvSpPr>
        <p:spPr>
          <a:xfrm>
            <a:off x="2690812" y="3406636"/>
            <a:ext cx="4781550" cy="677108"/>
          </a:xfrm>
          <a:prstGeom prst="rect">
            <a:avLst/>
          </a:prstGeom>
          <a:noFill/>
        </p:spPr>
        <p:txBody>
          <a:bodyPr wrap="square" rtlCol="0">
            <a:spAutoFit/>
          </a:bodyPr>
          <a:lstStyle/>
          <a:p>
            <a:endParaRPr lang="es-AR" sz="2000" dirty="0">
              <a:latin typeface="Bahnschrift SemiBold" pitchFamily="34" charset="0"/>
            </a:endParaRPr>
          </a:p>
          <a:p>
            <a:r>
              <a:rPr lang="es-AR" dirty="0">
                <a:latin typeface="Bahnschrift SemiBold" pitchFamily="34" charset="0"/>
              </a:rPr>
              <a:t>: variables independientes (o predictores)</a:t>
            </a:r>
            <a:endParaRPr lang="en-US" sz="1400" dirty="0"/>
          </a:p>
        </p:txBody>
      </p:sp>
      <p:sp>
        <p:nvSpPr>
          <p:cNvPr id="4" name="Right Brace 3">
            <a:extLst>
              <a:ext uri="{FF2B5EF4-FFF2-40B4-BE49-F238E27FC236}">
                <a16:creationId xmlns:a16="http://schemas.microsoft.com/office/drawing/2014/main" id="{49CB4975-1BCE-4E66-8DAC-17D7E901A836}"/>
              </a:ext>
            </a:extLst>
          </p:cNvPr>
          <p:cNvSpPr/>
          <p:nvPr/>
        </p:nvSpPr>
        <p:spPr>
          <a:xfrm>
            <a:off x="7136606" y="2962732"/>
            <a:ext cx="252412" cy="1134883"/>
          </a:xfrm>
          <a:prstGeom prst="rightBrace">
            <a:avLst/>
          </a:pr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13" name="TextBox 12">
            <a:extLst>
              <a:ext uri="{FF2B5EF4-FFF2-40B4-BE49-F238E27FC236}">
                <a16:creationId xmlns:a16="http://schemas.microsoft.com/office/drawing/2014/main" id="{D1D0ACE4-9EB4-4650-922C-D8D0A3264CFD}"/>
              </a:ext>
            </a:extLst>
          </p:cNvPr>
          <p:cNvSpPr txBox="1"/>
          <p:nvPr/>
        </p:nvSpPr>
        <p:spPr>
          <a:xfrm>
            <a:off x="7472362" y="3054211"/>
            <a:ext cx="2133600" cy="677108"/>
          </a:xfrm>
          <a:prstGeom prst="rect">
            <a:avLst/>
          </a:prstGeom>
          <a:noFill/>
        </p:spPr>
        <p:txBody>
          <a:bodyPr wrap="square" rtlCol="0">
            <a:spAutoFit/>
          </a:bodyPr>
          <a:lstStyle/>
          <a:p>
            <a:endParaRPr lang="es-AR" sz="2000" dirty="0">
              <a:latin typeface="Bahnschrift SemiBold" pitchFamily="34" charset="0"/>
            </a:endParaRPr>
          </a:p>
          <a:p>
            <a:r>
              <a:rPr lang="es-AR" dirty="0">
                <a:solidFill>
                  <a:srgbClr val="FF0000"/>
                </a:solidFill>
                <a:latin typeface="Bahnschrift SemiBold" pitchFamily="34" charset="0"/>
              </a:rPr>
              <a:t>En el presente</a:t>
            </a:r>
            <a:endParaRPr lang="en-US" dirty="0">
              <a:solidFill>
                <a:srgbClr val="FF0000"/>
              </a:solidFill>
            </a:endParaRPr>
          </a:p>
        </p:txBody>
      </p:sp>
      <p:pic>
        <p:nvPicPr>
          <p:cNvPr id="14" name="Picture 13">
            <a:extLst>
              <a:ext uri="{FF2B5EF4-FFF2-40B4-BE49-F238E27FC236}">
                <a16:creationId xmlns:a16="http://schemas.microsoft.com/office/drawing/2014/main" id="{1AE47E00-54AF-4BCB-B751-0CD8240A1857}"/>
              </a:ext>
            </a:extLst>
          </p:cNvPr>
          <p:cNvPicPr>
            <a:picLocks noChangeAspect="1"/>
          </p:cNvPicPr>
          <p:nvPr/>
        </p:nvPicPr>
        <p:blipFill>
          <a:blip r:embed="rId5"/>
          <a:stretch>
            <a:fillRect/>
          </a:stretch>
        </p:blipFill>
        <p:spPr>
          <a:xfrm>
            <a:off x="195262" y="4386638"/>
            <a:ext cx="2438400" cy="581025"/>
          </a:xfrm>
          <a:prstGeom prst="rect">
            <a:avLst/>
          </a:prstGeom>
        </p:spPr>
      </p:pic>
      <p:sp>
        <p:nvSpPr>
          <p:cNvPr id="15" name="TextBox 14">
            <a:extLst>
              <a:ext uri="{FF2B5EF4-FFF2-40B4-BE49-F238E27FC236}">
                <a16:creationId xmlns:a16="http://schemas.microsoft.com/office/drawing/2014/main" id="{33F01D9C-C6D3-47F5-9529-210057D66EAE}"/>
              </a:ext>
            </a:extLst>
          </p:cNvPr>
          <p:cNvSpPr txBox="1"/>
          <p:nvPr/>
        </p:nvSpPr>
        <p:spPr>
          <a:xfrm>
            <a:off x="3124200" y="4469090"/>
            <a:ext cx="5562600" cy="1015663"/>
          </a:xfrm>
          <a:prstGeom prst="rect">
            <a:avLst/>
          </a:prstGeom>
          <a:noFill/>
        </p:spPr>
        <p:txBody>
          <a:bodyPr wrap="square" rtlCol="0">
            <a:spAutoFit/>
          </a:bodyPr>
          <a:lstStyle/>
          <a:p>
            <a:r>
              <a:rPr lang="es-AR" sz="2000" dirty="0">
                <a:latin typeface="Bahnschrift SemiBold" pitchFamily="34" charset="0"/>
              </a:rPr>
              <a:t>Puedo usar esta relación para calcular el valor de Y para X que todavía no tengo, es decir, para </a:t>
            </a:r>
            <a:r>
              <a:rPr lang="es-AR" sz="2000" i="1" dirty="0">
                <a:latin typeface="Bahnschrift SemiBold" pitchFamily="34" charset="0"/>
              </a:rPr>
              <a:t>predecir</a:t>
            </a:r>
            <a:r>
              <a:rPr lang="es-AR" sz="2000" dirty="0">
                <a:latin typeface="Bahnschrift SemiBold" pitchFamily="34" charset="0"/>
              </a:rPr>
              <a:t> el valor de Y.</a:t>
            </a:r>
            <a:endParaRPr lang="en-US" sz="1400" i="1" dirty="0"/>
          </a:p>
        </p:txBody>
      </p:sp>
      <p:sp>
        <p:nvSpPr>
          <p:cNvPr id="16" name="TextBox 15">
            <a:extLst>
              <a:ext uri="{FF2B5EF4-FFF2-40B4-BE49-F238E27FC236}">
                <a16:creationId xmlns:a16="http://schemas.microsoft.com/office/drawing/2014/main" id="{73DFE0F8-1069-4219-B400-3CF09869060E}"/>
              </a:ext>
            </a:extLst>
          </p:cNvPr>
          <p:cNvSpPr txBox="1"/>
          <p:nvPr/>
        </p:nvSpPr>
        <p:spPr>
          <a:xfrm>
            <a:off x="0" y="5691322"/>
            <a:ext cx="9144000" cy="707886"/>
          </a:xfrm>
          <a:prstGeom prst="rect">
            <a:avLst/>
          </a:prstGeom>
          <a:noFill/>
        </p:spPr>
        <p:txBody>
          <a:bodyPr wrap="square" rtlCol="0">
            <a:spAutoFit/>
          </a:bodyPr>
          <a:lstStyle/>
          <a:p>
            <a:r>
              <a:rPr lang="es-AR" sz="2000" dirty="0">
                <a:latin typeface="Bahnschrift SemiBold" pitchFamily="34" charset="0"/>
              </a:rPr>
              <a:t>Típicamente no me interesa la forma de f(), ni su simplicidad, siempre que pueda demostrar que la predicción funciona </a:t>
            </a:r>
            <a:r>
              <a:rPr lang="es-AR" sz="2000" dirty="0">
                <a:solidFill>
                  <a:srgbClr val="0070C0"/>
                </a:solidFill>
                <a:latin typeface="Bahnschrift SemiBold" pitchFamily="34" charset="0"/>
              </a:rPr>
              <a:t>(enfoque tipo “machine </a:t>
            </a:r>
            <a:r>
              <a:rPr lang="es-AR" sz="2000" dirty="0" err="1">
                <a:solidFill>
                  <a:srgbClr val="0070C0"/>
                </a:solidFill>
                <a:latin typeface="Bahnschrift SemiBold" pitchFamily="34" charset="0"/>
              </a:rPr>
              <a:t>learning</a:t>
            </a:r>
            <a:r>
              <a:rPr lang="es-AR" sz="2000" dirty="0">
                <a:solidFill>
                  <a:srgbClr val="0070C0"/>
                </a:solidFill>
                <a:latin typeface="Bahnschrift SemiBold" pitchFamily="34" charset="0"/>
              </a:rPr>
              <a:t>”)</a:t>
            </a:r>
            <a:endParaRPr lang="en-US" sz="1400" i="1" dirty="0">
              <a:solidFill>
                <a:srgbClr val="0070C0"/>
              </a:solidFill>
            </a:endParaRPr>
          </a:p>
        </p:txBody>
      </p:sp>
      <p:sp>
        <p:nvSpPr>
          <p:cNvPr id="17" name="TextBox 16">
            <a:extLst>
              <a:ext uri="{FF2B5EF4-FFF2-40B4-BE49-F238E27FC236}">
                <a16:creationId xmlns:a16="http://schemas.microsoft.com/office/drawing/2014/main" id="{D98BAB51-6EF4-44D1-A9E9-8564EC64031A}"/>
              </a:ext>
            </a:extLst>
          </p:cNvPr>
          <p:cNvSpPr txBox="1"/>
          <p:nvPr/>
        </p:nvSpPr>
        <p:spPr>
          <a:xfrm>
            <a:off x="6210300" y="1162594"/>
            <a:ext cx="2933700" cy="646331"/>
          </a:xfrm>
          <a:prstGeom prst="rect">
            <a:avLst/>
          </a:prstGeom>
          <a:noFill/>
        </p:spPr>
        <p:txBody>
          <a:bodyPr wrap="square" rtlCol="0">
            <a:spAutoFit/>
          </a:bodyPr>
          <a:lstStyle/>
          <a:p>
            <a:r>
              <a:rPr lang="es-AR" sz="3600" dirty="0">
                <a:latin typeface="Bahnschrift SemiBold" pitchFamily="34" charset="0"/>
              </a:rPr>
              <a:t>Predicción</a:t>
            </a:r>
            <a:endParaRPr lang="en-US" sz="3200" dirty="0"/>
          </a:p>
        </p:txBody>
      </p:sp>
    </p:spTree>
    <p:extLst>
      <p:ext uri="{BB962C8B-B14F-4D97-AF65-F5344CB8AC3E}">
        <p14:creationId xmlns:p14="http://schemas.microsoft.com/office/powerpoint/2010/main" val="2537277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4" grpId="0" animBg="1"/>
      <p:bldP spid="13" grpId="0"/>
      <p:bldP spid="15"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A303D3C-D7F5-4C55-94FA-934B17628DB0}"/>
              </a:ext>
            </a:extLst>
          </p:cNvPr>
          <p:cNvSpPr/>
          <p:nvPr/>
        </p:nvSpPr>
        <p:spPr>
          <a:xfrm>
            <a:off x="228600" y="51435"/>
            <a:ext cx="8915400" cy="11264622"/>
          </a:xfrm>
          <a:prstGeom prst="rect">
            <a:avLst/>
          </a:prstGeom>
        </p:spPr>
        <p:txBody>
          <a:bodyPr wrap="square">
            <a:spAutoFit/>
          </a:bodyPr>
          <a:lstStyle/>
          <a:p>
            <a:r>
              <a:rPr lang="en-US" sz="2800" dirty="0" err="1">
                <a:latin typeface="Bahnschrift" panose="020B0502040204020203" pitchFamily="34" charset="0"/>
              </a:rPr>
              <a:t>Hipótesis</a:t>
            </a:r>
            <a:r>
              <a:rPr lang="en-US" sz="2800" dirty="0">
                <a:latin typeface="Bahnschrift" panose="020B0502040204020203" pitchFamily="34" charset="0"/>
              </a:rPr>
              <a:t> y </a:t>
            </a:r>
            <a:r>
              <a:rPr lang="en-US" sz="2800" dirty="0" err="1">
                <a:latin typeface="Bahnschrift" panose="020B0502040204020203" pitchFamily="34" charset="0"/>
              </a:rPr>
              <a:t>limitaciones</a:t>
            </a:r>
            <a:r>
              <a:rPr lang="en-US" sz="2800" dirty="0">
                <a:latin typeface="Bahnschrift" panose="020B0502040204020203" pitchFamily="34" charset="0"/>
              </a:rPr>
              <a:t> de la </a:t>
            </a:r>
            <a:r>
              <a:rPr lang="en-US" sz="2800" dirty="0" err="1">
                <a:latin typeface="Bahnschrift" panose="020B0502040204020203" pitchFamily="34" charset="0"/>
              </a:rPr>
              <a:t>regresión</a:t>
            </a:r>
            <a:r>
              <a:rPr lang="en-US" sz="2800" dirty="0">
                <a:latin typeface="Bahnschrift" panose="020B0502040204020203" pitchFamily="34" charset="0"/>
              </a:rPr>
              <a:t> lineal</a:t>
            </a:r>
          </a:p>
          <a:p>
            <a:endParaRPr lang="es-AR" sz="2800" dirty="0">
              <a:latin typeface="Bahnschrift" panose="020B0502040204020203" pitchFamily="34" charset="0"/>
            </a:endParaRPr>
          </a:p>
          <a:p>
            <a:r>
              <a:rPr lang="es-AR" sz="2000" b="1" dirty="0">
                <a:latin typeface="Bahnschrift" panose="020B0502040204020203" pitchFamily="34" charset="0"/>
              </a:rPr>
              <a:t>La relación entre los datos es lineal.</a:t>
            </a:r>
          </a:p>
          <a:p>
            <a:endParaRPr lang="es-AR" b="1" dirty="0">
              <a:latin typeface="Bahnschrift" panose="020B0502040204020203" pitchFamily="34" charset="0"/>
            </a:endParaRPr>
          </a:p>
          <a:p>
            <a:r>
              <a:rPr lang="es-AR" dirty="0">
                <a:latin typeface="Bahnschrift" panose="020B0502040204020203" pitchFamily="34" charset="0"/>
              </a:rPr>
              <a:t>Si no es el caso, vemos que los residuos</a:t>
            </a:r>
          </a:p>
          <a:p>
            <a:r>
              <a:rPr lang="es-AR" dirty="0">
                <a:latin typeface="Bahnschrift" panose="020B0502040204020203" pitchFamily="34" charset="0"/>
              </a:rPr>
              <a:t>graficados contra la variable independiente</a:t>
            </a:r>
          </a:p>
          <a:p>
            <a:r>
              <a:rPr lang="es-AR" dirty="0">
                <a:latin typeface="Bahnschrift" panose="020B0502040204020203" pitchFamily="34" charset="0"/>
              </a:rPr>
              <a:t>resultan en una curva no-lineal.</a:t>
            </a:r>
          </a:p>
          <a:p>
            <a:endParaRPr lang="es-AR" dirty="0">
              <a:latin typeface="Bahnschrift" panose="020B0502040204020203" pitchFamily="34" charset="0"/>
            </a:endParaRPr>
          </a:p>
          <a:p>
            <a:r>
              <a:rPr lang="es-AR" dirty="0">
                <a:latin typeface="Bahnschrift" panose="020B0502040204020203" pitchFamily="34" charset="0"/>
              </a:rPr>
              <a:t>Vamos a ver cómo abordar esto en </a:t>
            </a:r>
          </a:p>
          <a:p>
            <a:r>
              <a:rPr lang="es-AR" dirty="0">
                <a:latin typeface="Bahnschrift" panose="020B0502040204020203" pitchFamily="34" charset="0"/>
              </a:rPr>
              <a:t>la próxima clase.</a:t>
            </a:r>
          </a:p>
          <a:p>
            <a:endParaRPr lang="es-AR" sz="2000" dirty="0">
              <a:latin typeface="Bahnschrift" panose="020B0502040204020203" pitchFamily="34" charset="0"/>
            </a:endParaRPr>
          </a:p>
          <a:p>
            <a:r>
              <a:rPr lang="es-AR" sz="2000" b="1" dirty="0">
                <a:latin typeface="Bahnschrift" panose="020B0502040204020203" pitchFamily="34" charset="0"/>
              </a:rPr>
              <a:t>Los errores no están correlacionados</a:t>
            </a:r>
          </a:p>
          <a:p>
            <a:endParaRPr lang="es-AR" sz="2000" b="1" dirty="0">
              <a:latin typeface="Bahnschrift" panose="020B0502040204020203" pitchFamily="34" charset="0"/>
            </a:endParaRPr>
          </a:p>
          <a:p>
            <a:r>
              <a:rPr lang="es-AR" dirty="0">
                <a:latin typeface="Bahnschrift" panose="020B0502040204020203" pitchFamily="34" charset="0"/>
              </a:rPr>
              <a:t>Esta hipótesis suele no valer para series de tiempo con correlaciones temporales:</a:t>
            </a:r>
          </a:p>
          <a:p>
            <a:endParaRPr lang="es-AR" dirty="0">
              <a:latin typeface="Bahnschrift" panose="020B0502040204020203" pitchFamily="34" charset="0"/>
            </a:endParaRPr>
          </a:p>
          <a:p>
            <a:endParaRPr lang="es-AR" dirty="0">
              <a:latin typeface="Bahnschrift" panose="020B0502040204020203" pitchFamily="34" charset="0"/>
            </a:endParaRPr>
          </a:p>
          <a:p>
            <a:endParaRPr lang="es-AR" dirty="0">
              <a:latin typeface="Bahnschrift" panose="020B0502040204020203" pitchFamily="34" charset="0"/>
            </a:endParaRPr>
          </a:p>
          <a:p>
            <a:endParaRPr lang="es-AR" dirty="0">
              <a:latin typeface="Bahnschrift" panose="020B0502040204020203" pitchFamily="34" charset="0"/>
            </a:endParaRPr>
          </a:p>
          <a:p>
            <a:endParaRPr lang="es-AR" dirty="0">
              <a:latin typeface="Bahnschrift" panose="020B0502040204020203" pitchFamily="34" charset="0"/>
            </a:endParaRPr>
          </a:p>
          <a:p>
            <a:endParaRPr lang="es-AR" dirty="0">
              <a:latin typeface="Bahnschrift" panose="020B0502040204020203" pitchFamily="34" charset="0"/>
            </a:endParaRPr>
          </a:p>
          <a:p>
            <a:r>
              <a:rPr lang="es-AR" dirty="0">
                <a:latin typeface="Bahnschrift" panose="020B0502040204020203" pitchFamily="34" charset="0"/>
              </a:rPr>
              <a:t>En ese caso, los intervalos de confianza exageran la probabilidad de que los parámetros se encuentren en el intervalo.</a:t>
            </a:r>
          </a:p>
          <a:p>
            <a:endParaRPr lang="es-AR" sz="1600" dirty="0">
              <a:latin typeface="Bahnschrift" panose="020B0502040204020203" pitchFamily="34" charset="0"/>
            </a:endParaRPr>
          </a:p>
          <a:p>
            <a:endParaRPr lang="es-AR" sz="1600" dirty="0">
              <a:latin typeface="Bahnschrift" panose="020B0502040204020203" pitchFamily="34" charset="0"/>
            </a:endParaRPr>
          </a:p>
          <a:p>
            <a:endParaRPr lang="es-AR" sz="1600" dirty="0">
              <a:latin typeface="Bahnschrift" panose="020B0502040204020203" pitchFamily="34" charset="0"/>
            </a:endParaRPr>
          </a:p>
          <a:p>
            <a:endParaRPr lang="es-AR" sz="1600" dirty="0">
              <a:latin typeface="Bahnschrift" panose="020B0502040204020203" pitchFamily="34" charset="0"/>
            </a:endParaRPr>
          </a:p>
          <a:p>
            <a:endParaRPr lang="es-AR" sz="1600" dirty="0">
              <a:latin typeface="Bahnschrift" panose="020B0502040204020203" pitchFamily="34" charset="0"/>
            </a:endParaRPr>
          </a:p>
          <a:p>
            <a:endParaRPr lang="es-AR" sz="1600" dirty="0">
              <a:latin typeface="Bahnschrift" panose="020B0502040204020203" pitchFamily="34" charset="0"/>
            </a:endParaRPr>
          </a:p>
          <a:p>
            <a:endParaRPr lang="es-AR" sz="1600" dirty="0">
              <a:latin typeface="Bahnschrift" panose="020B0502040204020203" pitchFamily="34" charset="0"/>
            </a:endParaRPr>
          </a:p>
          <a:p>
            <a:endParaRPr lang="es-AR" sz="1600" dirty="0">
              <a:latin typeface="Bahnschrift" panose="020B0502040204020203" pitchFamily="34" charset="0"/>
            </a:endParaRPr>
          </a:p>
          <a:p>
            <a:endParaRPr lang="es-AR" sz="2000" dirty="0">
              <a:latin typeface="Bahnschrift" panose="020B0502040204020203" pitchFamily="34" charset="0"/>
            </a:endParaRPr>
          </a:p>
          <a:p>
            <a:endParaRPr lang="es-AR" sz="2000" b="1" dirty="0">
              <a:latin typeface="Bahnschrift" panose="020B0502040204020203" pitchFamily="34" charset="0"/>
            </a:endParaRPr>
          </a:p>
          <a:p>
            <a:endParaRPr lang="es-AR" sz="2000" dirty="0">
              <a:latin typeface="Bahnschrift" panose="020B0502040204020203" pitchFamily="34" charset="0"/>
            </a:endParaRPr>
          </a:p>
          <a:p>
            <a:pPr marL="457200" indent="-457200">
              <a:buAutoNum type="arabicPeriod"/>
            </a:pPr>
            <a:endParaRPr lang="es-AR" sz="2000" dirty="0">
              <a:latin typeface="Bahnschrift" panose="020B0502040204020203" pitchFamily="34" charset="0"/>
            </a:endParaRPr>
          </a:p>
          <a:p>
            <a:pPr marL="457200" indent="-457200">
              <a:buAutoNum type="arabicPeriod"/>
            </a:pPr>
            <a:endParaRPr lang="en-US" sz="2000" dirty="0">
              <a:latin typeface="Bahnschrift" panose="020B0502040204020203" pitchFamily="34" charset="0"/>
            </a:endParaRPr>
          </a:p>
          <a:p>
            <a:pPr marL="342900" indent="-342900">
              <a:buAutoNum type="arabicPeriod"/>
            </a:pPr>
            <a:endParaRPr lang="es-AR" sz="2000" dirty="0">
              <a:latin typeface="Bahnschrift" panose="020B0502040204020203" pitchFamily="34" charset="0"/>
            </a:endParaRPr>
          </a:p>
          <a:p>
            <a:pPr marL="342900" indent="-342900">
              <a:buAutoNum type="arabicPeriod"/>
            </a:pPr>
            <a:endParaRPr lang="en-US" dirty="0">
              <a:latin typeface="Bahnschrift" panose="020B0502040204020203" pitchFamily="34" charset="0"/>
            </a:endParaRPr>
          </a:p>
          <a:p>
            <a:br>
              <a:rPr lang="en-US" dirty="0"/>
            </a:br>
            <a:endParaRPr lang="en-US" dirty="0"/>
          </a:p>
        </p:txBody>
      </p:sp>
      <p:pic>
        <p:nvPicPr>
          <p:cNvPr id="6" name="Picture 5">
            <a:extLst>
              <a:ext uri="{FF2B5EF4-FFF2-40B4-BE49-F238E27FC236}">
                <a16:creationId xmlns:a16="http://schemas.microsoft.com/office/drawing/2014/main" id="{214B73F6-BE9F-4064-AE66-A62929CDAF6B}"/>
              </a:ext>
            </a:extLst>
          </p:cNvPr>
          <p:cNvPicPr>
            <a:picLocks noChangeAspect="1"/>
          </p:cNvPicPr>
          <p:nvPr/>
        </p:nvPicPr>
        <p:blipFill>
          <a:blip r:embed="rId2"/>
          <a:stretch>
            <a:fillRect/>
          </a:stretch>
        </p:blipFill>
        <p:spPr>
          <a:xfrm>
            <a:off x="6076950" y="762000"/>
            <a:ext cx="2838450" cy="2838450"/>
          </a:xfrm>
          <a:prstGeom prst="rect">
            <a:avLst/>
          </a:prstGeom>
        </p:spPr>
      </p:pic>
      <p:pic>
        <p:nvPicPr>
          <p:cNvPr id="7" name="Picture 6">
            <a:extLst>
              <a:ext uri="{FF2B5EF4-FFF2-40B4-BE49-F238E27FC236}">
                <a16:creationId xmlns:a16="http://schemas.microsoft.com/office/drawing/2014/main" id="{243406EA-473D-4D89-BE6B-BDCA142748D2}"/>
              </a:ext>
            </a:extLst>
          </p:cNvPr>
          <p:cNvPicPr>
            <a:picLocks noChangeAspect="1"/>
          </p:cNvPicPr>
          <p:nvPr/>
        </p:nvPicPr>
        <p:blipFill>
          <a:blip r:embed="rId3"/>
          <a:stretch>
            <a:fillRect/>
          </a:stretch>
        </p:blipFill>
        <p:spPr>
          <a:xfrm>
            <a:off x="228599" y="4418330"/>
            <a:ext cx="6477001" cy="1610946"/>
          </a:xfrm>
          <a:prstGeom prst="rect">
            <a:avLst/>
          </a:prstGeom>
        </p:spPr>
      </p:pic>
    </p:spTree>
    <p:extLst>
      <p:ext uri="{BB962C8B-B14F-4D97-AF65-F5344CB8AC3E}">
        <p14:creationId xmlns:p14="http://schemas.microsoft.com/office/powerpoint/2010/main" val="280146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11" end="11"/>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
                                            <p:txEl>
                                              <p:pRg st="13" end="13"/>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5">
                                            <p:txEl>
                                              <p:pRg st="20" end="2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87397FC-53FC-4E9E-90B1-FDD5F782B72B}"/>
              </a:ext>
            </a:extLst>
          </p:cNvPr>
          <p:cNvSpPr/>
          <p:nvPr/>
        </p:nvSpPr>
        <p:spPr>
          <a:xfrm>
            <a:off x="228600" y="51435"/>
            <a:ext cx="8915400" cy="11110734"/>
          </a:xfrm>
          <a:prstGeom prst="rect">
            <a:avLst/>
          </a:prstGeom>
        </p:spPr>
        <p:txBody>
          <a:bodyPr wrap="square">
            <a:spAutoFit/>
          </a:bodyPr>
          <a:lstStyle/>
          <a:p>
            <a:r>
              <a:rPr lang="en-US" sz="2800" dirty="0" err="1">
                <a:latin typeface="Bahnschrift" panose="020B0502040204020203" pitchFamily="34" charset="0"/>
              </a:rPr>
              <a:t>Hipótesis</a:t>
            </a:r>
            <a:r>
              <a:rPr lang="en-US" sz="2800" dirty="0">
                <a:latin typeface="Bahnschrift" panose="020B0502040204020203" pitchFamily="34" charset="0"/>
              </a:rPr>
              <a:t> y </a:t>
            </a:r>
            <a:r>
              <a:rPr lang="en-US" sz="2800" dirty="0" err="1">
                <a:latin typeface="Bahnschrift" panose="020B0502040204020203" pitchFamily="34" charset="0"/>
              </a:rPr>
              <a:t>limitaciones</a:t>
            </a:r>
            <a:r>
              <a:rPr lang="en-US" sz="2800" dirty="0">
                <a:latin typeface="Bahnschrift" panose="020B0502040204020203" pitchFamily="34" charset="0"/>
              </a:rPr>
              <a:t> de la </a:t>
            </a:r>
            <a:r>
              <a:rPr lang="en-US" sz="2800" dirty="0" err="1">
                <a:latin typeface="Bahnschrift" panose="020B0502040204020203" pitchFamily="34" charset="0"/>
              </a:rPr>
              <a:t>regresión</a:t>
            </a:r>
            <a:r>
              <a:rPr lang="en-US" sz="2800" dirty="0">
                <a:latin typeface="Bahnschrift" panose="020B0502040204020203" pitchFamily="34" charset="0"/>
              </a:rPr>
              <a:t> lineal</a:t>
            </a:r>
          </a:p>
          <a:p>
            <a:endParaRPr lang="es-AR" sz="2800" dirty="0">
              <a:latin typeface="Bahnschrift" panose="020B0502040204020203" pitchFamily="34" charset="0"/>
            </a:endParaRPr>
          </a:p>
          <a:p>
            <a:r>
              <a:rPr lang="es-AR" sz="2000" b="1" dirty="0">
                <a:latin typeface="Bahnschrift" panose="020B0502040204020203" pitchFamily="34" charset="0"/>
              </a:rPr>
              <a:t>La varianza del término de error es constante</a:t>
            </a:r>
          </a:p>
          <a:p>
            <a:endParaRPr lang="es-AR" sz="2000" b="1" dirty="0">
              <a:latin typeface="Bahnschrift" panose="020B0502040204020203" pitchFamily="34" charset="0"/>
            </a:endParaRPr>
          </a:p>
          <a:p>
            <a:r>
              <a:rPr lang="es-AR" sz="2000" dirty="0">
                <a:latin typeface="Bahnschrift" panose="020B0502040204020203" pitchFamily="34" charset="0"/>
              </a:rPr>
              <a:t>Esto puede ocurrir si el error depende de</a:t>
            </a:r>
          </a:p>
          <a:p>
            <a:r>
              <a:rPr lang="es-AR" sz="2000" dirty="0">
                <a:latin typeface="Bahnschrift" panose="020B0502040204020203" pitchFamily="34" charset="0"/>
              </a:rPr>
              <a:t>la magnitud de la variable. Típicamente el error </a:t>
            </a:r>
          </a:p>
          <a:p>
            <a:r>
              <a:rPr lang="es-AR" sz="2000" dirty="0">
                <a:latin typeface="Bahnschrift" panose="020B0502040204020203" pitchFamily="34" charset="0"/>
              </a:rPr>
              <a:t>depende logarítmicamente.</a:t>
            </a:r>
          </a:p>
          <a:p>
            <a:endParaRPr lang="es-AR" sz="2000" dirty="0">
              <a:latin typeface="Bahnschrift" panose="020B0502040204020203" pitchFamily="34" charset="0"/>
            </a:endParaRPr>
          </a:p>
          <a:p>
            <a:r>
              <a:rPr lang="es-AR" sz="2000" dirty="0">
                <a:latin typeface="Bahnschrift" panose="020B0502040204020203" pitchFamily="34" charset="0"/>
              </a:rPr>
              <a:t>Puede resolverse usando cuadrados mínimos</a:t>
            </a:r>
          </a:p>
          <a:p>
            <a:r>
              <a:rPr lang="es-AR" sz="2000" dirty="0">
                <a:latin typeface="Bahnschrift" panose="020B0502040204020203" pitchFamily="34" charset="0"/>
              </a:rPr>
              <a:t>pesados.</a:t>
            </a:r>
          </a:p>
          <a:p>
            <a:endParaRPr lang="es-AR" sz="2000" dirty="0">
              <a:latin typeface="Bahnschrift" panose="020B0502040204020203" pitchFamily="34" charset="0"/>
            </a:endParaRPr>
          </a:p>
          <a:p>
            <a:endParaRPr lang="es-AR" sz="2000" dirty="0">
              <a:latin typeface="Bahnschrift" panose="020B0502040204020203" pitchFamily="34" charset="0"/>
            </a:endParaRPr>
          </a:p>
          <a:p>
            <a:r>
              <a:rPr lang="es-AR" sz="2000" b="1" dirty="0" err="1">
                <a:latin typeface="Bahnschrift" panose="020B0502040204020203" pitchFamily="34" charset="0"/>
              </a:rPr>
              <a:t>Outliers</a:t>
            </a:r>
            <a:endParaRPr lang="es-AR" sz="2000" b="1" dirty="0">
              <a:latin typeface="Bahnschrift" panose="020B0502040204020203" pitchFamily="34" charset="0"/>
            </a:endParaRPr>
          </a:p>
          <a:p>
            <a:endParaRPr lang="es-AR" sz="2000" b="1" dirty="0">
              <a:latin typeface="Bahnschrift" panose="020B0502040204020203" pitchFamily="34" charset="0"/>
            </a:endParaRPr>
          </a:p>
          <a:p>
            <a:r>
              <a:rPr lang="es-AR" sz="2000" dirty="0">
                <a:latin typeface="Bahnschrift" panose="020B0502040204020203" pitchFamily="34" charset="0"/>
              </a:rPr>
              <a:t>Podemos detectarlos del gráfico de los residuos</a:t>
            </a:r>
          </a:p>
          <a:p>
            <a:endParaRPr lang="es-AR" sz="2000" dirty="0">
              <a:latin typeface="Bahnschrift" panose="020B0502040204020203" pitchFamily="34" charset="0"/>
            </a:endParaRPr>
          </a:p>
          <a:p>
            <a:r>
              <a:rPr lang="es-AR" sz="2000" dirty="0">
                <a:latin typeface="Bahnschrift" panose="020B0502040204020203" pitchFamily="34" charset="0"/>
              </a:rPr>
              <a:t>Necesitamos aplicar algún criterio para </a:t>
            </a:r>
          </a:p>
          <a:p>
            <a:r>
              <a:rPr lang="es-AR" sz="2000" dirty="0">
                <a:latin typeface="Bahnschrift" panose="020B0502040204020203" pitchFamily="34" charset="0"/>
              </a:rPr>
              <a:t>eliminarlos (por ejemplo, estar N desvíos </a:t>
            </a:r>
          </a:p>
          <a:p>
            <a:r>
              <a:rPr lang="es-AR" sz="2000" dirty="0">
                <a:latin typeface="Bahnschrift" panose="020B0502040204020203" pitchFamily="34" charset="0"/>
              </a:rPr>
              <a:t>estándar por arriba o abajo de la media)</a:t>
            </a:r>
          </a:p>
          <a:p>
            <a:endParaRPr lang="es-AR" b="1" dirty="0">
              <a:latin typeface="Bahnschrift" panose="020B0502040204020203" pitchFamily="34" charset="0"/>
            </a:endParaRPr>
          </a:p>
          <a:p>
            <a:endParaRPr lang="es-AR" sz="1600" dirty="0">
              <a:latin typeface="Bahnschrift" panose="020B0502040204020203" pitchFamily="34" charset="0"/>
            </a:endParaRPr>
          </a:p>
          <a:p>
            <a:endParaRPr lang="es-AR" sz="1600" dirty="0">
              <a:latin typeface="Bahnschrift" panose="020B0502040204020203" pitchFamily="34" charset="0"/>
            </a:endParaRPr>
          </a:p>
          <a:p>
            <a:endParaRPr lang="es-AR" sz="1600" dirty="0">
              <a:latin typeface="Bahnschrift" panose="020B0502040204020203" pitchFamily="34" charset="0"/>
            </a:endParaRPr>
          </a:p>
          <a:p>
            <a:endParaRPr lang="es-AR" sz="1600" dirty="0">
              <a:latin typeface="Bahnschrift" panose="020B0502040204020203" pitchFamily="34" charset="0"/>
            </a:endParaRPr>
          </a:p>
          <a:p>
            <a:endParaRPr lang="es-AR" sz="1600" dirty="0">
              <a:latin typeface="Bahnschrift" panose="020B0502040204020203" pitchFamily="34" charset="0"/>
            </a:endParaRPr>
          </a:p>
          <a:p>
            <a:endParaRPr lang="es-AR" sz="1600" dirty="0">
              <a:latin typeface="Bahnschrift" panose="020B0502040204020203" pitchFamily="34" charset="0"/>
            </a:endParaRPr>
          </a:p>
          <a:p>
            <a:endParaRPr lang="es-AR" sz="1600" dirty="0">
              <a:latin typeface="Bahnschrift" panose="020B0502040204020203" pitchFamily="34" charset="0"/>
            </a:endParaRPr>
          </a:p>
          <a:p>
            <a:endParaRPr lang="es-AR" sz="1600" dirty="0">
              <a:latin typeface="Bahnschrift" panose="020B0502040204020203" pitchFamily="34" charset="0"/>
            </a:endParaRPr>
          </a:p>
          <a:p>
            <a:endParaRPr lang="es-AR" sz="2000" dirty="0">
              <a:latin typeface="Bahnschrift" panose="020B0502040204020203" pitchFamily="34" charset="0"/>
            </a:endParaRPr>
          </a:p>
          <a:p>
            <a:endParaRPr lang="es-AR" sz="2000" b="1" dirty="0">
              <a:latin typeface="Bahnschrift" panose="020B0502040204020203" pitchFamily="34" charset="0"/>
            </a:endParaRPr>
          </a:p>
          <a:p>
            <a:endParaRPr lang="es-AR" sz="2000" dirty="0">
              <a:latin typeface="Bahnschrift" panose="020B0502040204020203" pitchFamily="34" charset="0"/>
            </a:endParaRPr>
          </a:p>
          <a:p>
            <a:pPr marL="457200" indent="-457200">
              <a:buAutoNum type="arabicPeriod"/>
            </a:pPr>
            <a:endParaRPr lang="es-AR" sz="2000" dirty="0">
              <a:latin typeface="Bahnschrift" panose="020B0502040204020203" pitchFamily="34" charset="0"/>
            </a:endParaRPr>
          </a:p>
          <a:p>
            <a:pPr marL="457200" indent="-457200">
              <a:buAutoNum type="arabicPeriod"/>
            </a:pPr>
            <a:endParaRPr lang="en-US" sz="2000" dirty="0">
              <a:latin typeface="Bahnschrift" panose="020B0502040204020203" pitchFamily="34" charset="0"/>
            </a:endParaRPr>
          </a:p>
          <a:p>
            <a:pPr marL="342900" indent="-342900">
              <a:buAutoNum type="arabicPeriod"/>
            </a:pPr>
            <a:endParaRPr lang="es-AR" sz="2000" dirty="0">
              <a:latin typeface="Bahnschrift" panose="020B0502040204020203" pitchFamily="34" charset="0"/>
            </a:endParaRPr>
          </a:p>
          <a:p>
            <a:pPr marL="342900" indent="-342900">
              <a:buAutoNum type="arabicPeriod"/>
            </a:pPr>
            <a:endParaRPr lang="en-US" dirty="0">
              <a:latin typeface="Bahnschrift" panose="020B0502040204020203" pitchFamily="34" charset="0"/>
            </a:endParaRPr>
          </a:p>
          <a:p>
            <a:br>
              <a:rPr lang="en-US" dirty="0"/>
            </a:br>
            <a:endParaRPr lang="en-US" dirty="0"/>
          </a:p>
        </p:txBody>
      </p:sp>
      <p:pic>
        <p:nvPicPr>
          <p:cNvPr id="5" name="Picture 4">
            <a:extLst>
              <a:ext uri="{FF2B5EF4-FFF2-40B4-BE49-F238E27FC236}">
                <a16:creationId xmlns:a16="http://schemas.microsoft.com/office/drawing/2014/main" id="{9937339B-A795-4D76-A388-3379D3DAAF44}"/>
              </a:ext>
            </a:extLst>
          </p:cNvPr>
          <p:cNvPicPr>
            <a:picLocks noChangeAspect="1"/>
          </p:cNvPicPr>
          <p:nvPr/>
        </p:nvPicPr>
        <p:blipFill>
          <a:blip r:embed="rId2"/>
          <a:stretch>
            <a:fillRect/>
          </a:stretch>
        </p:blipFill>
        <p:spPr>
          <a:xfrm>
            <a:off x="6143263" y="914400"/>
            <a:ext cx="2993479" cy="2895600"/>
          </a:xfrm>
          <a:prstGeom prst="rect">
            <a:avLst/>
          </a:prstGeom>
        </p:spPr>
      </p:pic>
      <p:pic>
        <p:nvPicPr>
          <p:cNvPr id="6" name="Picture 5">
            <a:extLst>
              <a:ext uri="{FF2B5EF4-FFF2-40B4-BE49-F238E27FC236}">
                <a16:creationId xmlns:a16="http://schemas.microsoft.com/office/drawing/2014/main" id="{82619358-A03D-4CC3-BB96-C94BE216C240}"/>
              </a:ext>
            </a:extLst>
          </p:cNvPr>
          <p:cNvPicPr>
            <a:picLocks noChangeAspect="1"/>
          </p:cNvPicPr>
          <p:nvPr/>
        </p:nvPicPr>
        <p:blipFill>
          <a:blip r:embed="rId3"/>
          <a:stretch>
            <a:fillRect/>
          </a:stretch>
        </p:blipFill>
        <p:spPr>
          <a:xfrm>
            <a:off x="6136007" y="4037008"/>
            <a:ext cx="2993479" cy="2769557"/>
          </a:xfrm>
          <a:prstGeom prst="rect">
            <a:avLst/>
          </a:prstGeom>
        </p:spPr>
      </p:pic>
    </p:spTree>
    <p:extLst>
      <p:ext uri="{BB962C8B-B14F-4D97-AF65-F5344CB8AC3E}">
        <p14:creationId xmlns:p14="http://schemas.microsoft.com/office/powerpoint/2010/main" val="3909358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
                                            <p:txEl>
                                              <p:pRg st="14" end="14"/>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4">
                                            <p:txEl>
                                              <p:pRg st="16" end="16"/>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
                                            <p:txEl>
                                              <p:pRg st="17" end="17"/>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87397FC-53FC-4E9E-90B1-FDD5F782B72B}"/>
              </a:ext>
            </a:extLst>
          </p:cNvPr>
          <p:cNvSpPr/>
          <p:nvPr/>
        </p:nvSpPr>
        <p:spPr>
          <a:xfrm>
            <a:off x="228600" y="51435"/>
            <a:ext cx="8915400" cy="11418510"/>
          </a:xfrm>
          <a:prstGeom prst="rect">
            <a:avLst/>
          </a:prstGeom>
        </p:spPr>
        <p:txBody>
          <a:bodyPr wrap="square">
            <a:spAutoFit/>
          </a:bodyPr>
          <a:lstStyle/>
          <a:p>
            <a:r>
              <a:rPr lang="en-US" sz="2800" dirty="0" err="1">
                <a:latin typeface="Bahnschrift" panose="020B0502040204020203" pitchFamily="34" charset="0"/>
              </a:rPr>
              <a:t>Hipótesis</a:t>
            </a:r>
            <a:r>
              <a:rPr lang="en-US" sz="2800" dirty="0">
                <a:latin typeface="Bahnschrift" panose="020B0502040204020203" pitchFamily="34" charset="0"/>
              </a:rPr>
              <a:t> y </a:t>
            </a:r>
            <a:r>
              <a:rPr lang="en-US" sz="2800" dirty="0" err="1">
                <a:latin typeface="Bahnschrift" panose="020B0502040204020203" pitchFamily="34" charset="0"/>
              </a:rPr>
              <a:t>limitaciones</a:t>
            </a:r>
            <a:r>
              <a:rPr lang="en-US" sz="2800" dirty="0">
                <a:latin typeface="Bahnschrift" panose="020B0502040204020203" pitchFamily="34" charset="0"/>
              </a:rPr>
              <a:t> de la </a:t>
            </a:r>
            <a:r>
              <a:rPr lang="en-US" sz="2800" dirty="0" err="1">
                <a:latin typeface="Bahnschrift" panose="020B0502040204020203" pitchFamily="34" charset="0"/>
              </a:rPr>
              <a:t>regresión</a:t>
            </a:r>
            <a:r>
              <a:rPr lang="en-US" sz="2800" dirty="0">
                <a:latin typeface="Bahnschrift" panose="020B0502040204020203" pitchFamily="34" charset="0"/>
              </a:rPr>
              <a:t> lineal</a:t>
            </a:r>
          </a:p>
          <a:p>
            <a:endParaRPr lang="es-AR" sz="2800" dirty="0">
              <a:latin typeface="Bahnschrift" panose="020B0502040204020203" pitchFamily="34" charset="0"/>
            </a:endParaRPr>
          </a:p>
          <a:p>
            <a:r>
              <a:rPr lang="es-AR" sz="2000" b="1" dirty="0">
                <a:latin typeface="Bahnschrift" panose="020B0502040204020203" pitchFamily="34" charset="0"/>
              </a:rPr>
              <a:t>Las variables independientes no son colineales</a:t>
            </a:r>
          </a:p>
          <a:p>
            <a:endParaRPr lang="es-AR" sz="2000" b="1" dirty="0">
              <a:latin typeface="Bahnschrift" panose="020B0502040204020203" pitchFamily="34" charset="0"/>
            </a:endParaRPr>
          </a:p>
          <a:p>
            <a:r>
              <a:rPr lang="es-AR" sz="2000" dirty="0">
                <a:latin typeface="Bahnschrift" panose="020B0502040204020203" pitchFamily="34" charset="0"/>
              </a:rPr>
              <a:t>En caso de que las variables independientes muestren correlaciones altas, va a haber problemas a la hora de estimar los parámetros. En la práctica, con dos variables correlacionadas, el gráfico del error medio al cuadrado deja de tener un único mínimo y empieza a tener un mínimo en una región extensa del plano:</a:t>
            </a:r>
          </a:p>
          <a:p>
            <a:endParaRPr lang="es-AR" sz="2000" dirty="0">
              <a:latin typeface="Bahnschrift" panose="020B0502040204020203" pitchFamily="34" charset="0"/>
            </a:endParaRPr>
          </a:p>
          <a:p>
            <a:endParaRPr lang="es-AR" sz="2000" dirty="0">
              <a:latin typeface="Bahnschrift" panose="020B0502040204020203" pitchFamily="34" charset="0"/>
            </a:endParaRPr>
          </a:p>
          <a:p>
            <a:endParaRPr lang="es-AR" sz="2000" dirty="0">
              <a:latin typeface="Bahnschrift" panose="020B0502040204020203" pitchFamily="34" charset="0"/>
            </a:endParaRPr>
          </a:p>
          <a:p>
            <a:endParaRPr lang="es-AR" sz="2000" dirty="0">
              <a:latin typeface="Bahnschrift" panose="020B0502040204020203" pitchFamily="34" charset="0"/>
            </a:endParaRPr>
          </a:p>
          <a:p>
            <a:endParaRPr lang="es-AR" sz="2000" dirty="0">
              <a:latin typeface="Bahnschrift" panose="020B0502040204020203" pitchFamily="34" charset="0"/>
            </a:endParaRPr>
          </a:p>
          <a:p>
            <a:endParaRPr lang="es-AR" sz="2000" dirty="0">
              <a:latin typeface="Bahnschrift" panose="020B0502040204020203" pitchFamily="34" charset="0"/>
            </a:endParaRPr>
          </a:p>
          <a:p>
            <a:endParaRPr lang="es-AR" sz="2000" dirty="0">
              <a:latin typeface="Bahnschrift" panose="020B0502040204020203" pitchFamily="34" charset="0"/>
            </a:endParaRPr>
          </a:p>
          <a:p>
            <a:endParaRPr lang="es-AR" sz="2000" dirty="0">
              <a:latin typeface="Bahnschrift" panose="020B0502040204020203" pitchFamily="34" charset="0"/>
            </a:endParaRPr>
          </a:p>
          <a:p>
            <a:endParaRPr lang="es-AR" sz="2000" dirty="0">
              <a:latin typeface="Bahnschrift" panose="020B0502040204020203" pitchFamily="34" charset="0"/>
            </a:endParaRPr>
          </a:p>
          <a:p>
            <a:r>
              <a:rPr lang="es-AR" sz="2000" dirty="0">
                <a:latin typeface="Bahnschrift" panose="020B0502040204020203" pitchFamily="34" charset="0"/>
              </a:rPr>
              <a:t>Más adelante en la materia vamos a ver formas de eliminar este problema, por ejemplo, utilizar análisis de componentes principales.</a:t>
            </a:r>
          </a:p>
          <a:p>
            <a:endParaRPr lang="es-AR" b="1" dirty="0">
              <a:latin typeface="Bahnschrift" panose="020B0502040204020203" pitchFamily="34" charset="0"/>
            </a:endParaRPr>
          </a:p>
          <a:p>
            <a:endParaRPr lang="es-AR" sz="1600" dirty="0">
              <a:latin typeface="Bahnschrift" panose="020B0502040204020203" pitchFamily="34" charset="0"/>
            </a:endParaRPr>
          </a:p>
          <a:p>
            <a:endParaRPr lang="es-AR" sz="1600" dirty="0">
              <a:latin typeface="Bahnschrift" panose="020B0502040204020203" pitchFamily="34" charset="0"/>
            </a:endParaRPr>
          </a:p>
          <a:p>
            <a:endParaRPr lang="es-AR" sz="1600" dirty="0">
              <a:latin typeface="Bahnschrift" panose="020B0502040204020203" pitchFamily="34" charset="0"/>
            </a:endParaRPr>
          </a:p>
          <a:p>
            <a:endParaRPr lang="es-AR" sz="1600" dirty="0">
              <a:latin typeface="Bahnschrift" panose="020B0502040204020203" pitchFamily="34" charset="0"/>
            </a:endParaRPr>
          </a:p>
          <a:p>
            <a:endParaRPr lang="es-AR" sz="1600" dirty="0">
              <a:latin typeface="Bahnschrift" panose="020B0502040204020203" pitchFamily="34" charset="0"/>
            </a:endParaRPr>
          </a:p>
          <a:p>
            <a:endParaRPr lang="es-AR" sz="1600" dirty="0">
              <a:latin typeface="Bahnschrift" panose="020B0502040204020203" pitchFamily="34" charset="0"/>
            </a:endParaRPr>
          </a:p>
          <a:p>
            <a:endParaRPr lang="es-AR" sz="1600" dirty="0">
              <a:latin typeface="Bahnschrift" panose="020B0502040204020203" pitchFamily="34" charset="0"/>
            </a:endParaRPr>
          </a:p>
          <a:p>
            <a:endParaRPr lang="es-AR" sz="1600" dirty="0">
              <a:latin typeface="Bahnschrift" panose="020B0502040204020203" pitchFamily="34" charset="0"/>
            </a:endParaRPr>
          </a:p>
          <a:p>
            <a:endParaRPr lang="es-AR" sz="2000" dirty="0">
              <a:latin typeface="Bahnschrift" panose="020B0502040204020203" pitchFamily="34" charset="0"/>
            </a:endParaRPr>
          </a:p>
          <a:p>
            <a:endParaRPr lang="es-AR" sz="2000" b="1" dirty="0">
              <a:latin typeface="Bahnschrift" panose="020B0502040204020203" pitchFamily="34" charset="0"/>
            </a:endParaRPr>
          </a:p>
          <a:p>
            <a:endParaRPr lang="es-AR" sz="2000" dirty="0">
              <a:latin typeface="Bahnschrift" panose="020B0502040204020203" pitchFamily="34" charset="0"/>
            </a:endParaRPr>
          </a:p>
          <a:p>
            <a:pPr marL="457200" indent="-457200">
              <a:buAutoNum type="arabicPeriod"/>
            </a:pPr>
            <a:endParaRPr lang="es-AR" sz="2000" dirty="0">
              <a:latin typeface="Bahnschrift" panose="020B0502040204020203" pitchFamily="34" charset="0"/>
            </a:endParaRPr>
          </a:p>
          <a:p>
            <a:pPr marL="457200" indent="-457200">
              <a:buAutoNum type="arabicPeriod"/>
            </a:pPr>
            <a:endParaRPr lang="en-US" sz="2000" dirty="0">
              <a:latin typeface="Bahnschrift" panose="020B0502040204020203" pitchFamily="34" charset="0"/>
            </a:endParaRPr>
          </a:p>
          <a:p>
            <a:pPr marL="342900" indent="-342900">
              <a:buAutoNum type="arabicPeriod"/>
            </a:pPr>
            <a:endParaRPr lang="es-AR" sz="2000" dirty="0">
              <a:latin typeface="Bahnschrift" panose="020B0502040204020203" pitchFamily="34" charset="0"/>
            </a:endParaRPr>
          </a:p>
          <a:p>
            <a:pPr marL="342900" indent="-342900">
              <a:buAutoNum type="arabicPeriod"/>
            </a:pPr>
            <a:endParaRPr lang="en-US" dirty="0">
              <a:latin typeface="Bahnschrift" panose="020B0502040204020203" pitchFamily="34" charset="0"/>
            </a:endParaRPr>
          </a:p>
          <a:p>
            <a:br>
              <a:rPr lang="en-US" dirty="0"/>
            </a:br>
            <a:endParaRPr lang="en-US" dirty="0"/>
          </a:p>
        </p:txBody>
      </p:sp>
      <p:pic>
        <p:nvPicPr>
          <p:cNvPr id="2" name="Picture 1">
            <a:extLst>
              <a:ext uri="{FF2B5EF4-FFF2-40B4-BE49-F238E27FC236}">
                <a16:creationId xmlns:a16="http://schemas.microsoft.com/office/drawing/2014/main" id="{FDAC5F54-F72C-4077-86B0-667295507553}"/>
              </a:ext>
            </a:extLst>
          </p:cNvPr>
          <p:cNvPicPr>
            <a:picLocks noChangeAspect="1"/>
          </p:cNvPicPr>
          <p:nvPr/>
        </p:nvPicPr>
        <p:blipFill>
          <a:blip r:embed="rId2"/>
          <a:stretch>
            <a:fillRect/>
          </a:stretch>
        </p:blipFill>
        <p:spPr>
          <a:xfrm>
            <a:off x="2234420" y="3200400"/>
            <a:ext cx="4870324" cy="2209800"/>
          </a:xfrm>
          <a:prstGeom prst="rect">
            <a:avLst/>
          </a:prstGeom>
        </p:spPr>
      </p:pic>
    </p:spTree>
    <p:extLst>
      <p:ext uri="{BB962C8B-B14F-4D97-AF65-F5344CB8AC3E}">
        <p14:creationId xmlns:p14="http://schemas.microsoft.com/office/powerpoint/2010/main" val="41629391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C938C65-19B1-46BA-9733-522A6AD43C05}"/>
              </a:ext>
            </a:extLst>
          </p:cNvPr>
          <p:cNvSpPr/>
          <p:nvPr/>
        </p:nvSpPr>
        <p:spPr>
          <a:xfrm>
            <a:off x="228600" y="51435"/>
            <a:ext cx="8915400" cy="8863965"/>
          </a:xfrm>
          <a:prstGeom prst="rect">
            <a:avLst/>
          </a:prstGeom>
        </p:spPr>
        <p:txBody>
          <a:bodyPr wrap="square">
            <a:spAutoFit/>
          </a:bodyPr>
          <a:lstStyle/>
          <a:p>
            <a:r>
              <a:rPr lang="en-US" sz="2800" dirty="0">
                <a:latin typeface="Bahnschrift" panose="020B0502040204020203" pitchFamily="34" charset="0"/>
              </a:rPr>
              <a:t>Que no </a:t>
            </a:r>
            <a:r>
              <a:rPr lang="en-US" sz="2800" dirty="0" err="1">
                <a:latin typeface="Bahnschrift" panose="020B0502040204020203" pitchFamily="34" charset="0"/>
              </a:rPr>
              <a:t>vimos</a:t>
            </a:r>
            <a:r>
              <a:rPr lang="en-US" sz="2800" dirty="0">
                <a:latin typeface="Bahnschrift" panose="020B0502040204020203" pitchFamily="34" charset="0"/>
              </a:rPr>
              <a:t>:</a:t>
            </a:r>
          </a:p>
          <a:p>
            <a:endParaRPr lang="es-AR" sz="2800" dirty="0">
              <a:latin typeface="Bahnschrift" panose="020B0502040204020203" pitchFamily="34" charset="0"/>
            </a:endParaRPr>
          </a:p>
          <a:p>
            <a:pPr marL="457200" indent="-457200">
              <a:buAutoNum type="arabicPeriod"/>
            </a:pPr>
            <a:r>
              <a:rPr lang="en-US" sz="2000" b="1" dirty="0" err="1">
                <a:latin typeface="Bahnschrift" panose="020B0502040204020203" pitchFamily="34" charset="0"/>
              </a:rPr>
              <a:t>Comparación</a:t>
            </a:r>
            <a:r>
              <a:rPr lang="en-US" sz="2000" b="1" dirty="0">
                <a:latin typeface="Bahnschrift" panose="020B0502040204020203" pitchFamily="34" charset="0"/>
              </a:rPr>
              <a:t> de </a:t>
            </a:r>
            <a:r>
              <a:rPr lang="en-US" sz="2000" b="1" dirty="0" err="1">
                <a:latin typeface="Bahnschrift" panose="020B0502040204020203" pitchFamily="34" charset="0"/>
              </a:rPr>
              <a:t>modelos</a:t>
            </a:r>
            <a:r>
              <a:rPr lang="en-US" sz="2000" b="1" dirty="0">
                <a:latin typeface="Bahnschrift" panose="020B0502040204020203" pitchFamily="34" charset="0"/>
              </a:rPr>
              <a:t>. </a:t>
            </a:r>
            <a:r>
              <a:rPr lang="en-US" sz="2000" dirty="0">
                <a:latin typeface="Bahnschrift" panose="020B0502040204020203" pitchFamily="34" charset="0"/>
              </a:rPr>
              <a:t>Una </a:t>
            </a:r>
            <a:r>
              <a:rPr lang="en-US" sz="2000" dirty="0" err="1">
                <a:latin typeface="Bahnschrift" panose="020B0502040204020203" pitchFamily="34" charset="0"/>
              </a:rPr>
              <a:t>vez</a:t>
            </a:r>
            <a:r>
              <a:rPr lang="en-US" sz="2000" dirty="0">
                <a:latin typeface="Bahnschrift" panose="020B0502040204020203" pitchFamily="34" charset="0"/>
              </a:rPr>
              <a:t> que </a:t>
            </a:r>
            <a:r>
              <a:rPr lang="en-US" sz="2000" dirty="0" err="1">
                <a:latin typeface="Bahnschrift" panose="020B0502040204020203" pitchFamily="34" charset="0"/>
              </a:rPr>
              <a:t>estimamos</a:t>
            </a:r>
            <a:r>
              <a:rPr lang="en-US" sz="2000" dirty="0">
                <a:latin typeface="Bahnschrift" panose="020B0502040204020203" pitchFamily="34" charset="0"/>
              </a:rPr>
              <a:t> los </a:t>
            </a:r>
            <a:r>
              <a:rPr lang="en-US" sz="2000" dirty="0" err="1">
                <a:latin typeface="Bahnschrift" panose="020B0502040204020203" pitchFamily="34" charset="0"/>
              </a:rPr>
              <a:t>parámetros</a:t>
            </a:r>
            <a:r>
              <a:rPr lang="en-US" sz="2000" dirty="0">
                <a:latin typeface="Bahnschrift" panose="020B0502040204020203" pitchFamily="34" charset="0"/>
              </a:rPr>
              <a:t> de un </a:t>
            </a:r>
            <a:r>
              <a:rPr lang="en-US" sz="2000" dirty="0" err="1">
                <a:latin typeface="Bahnschrift" panose="020B0502040204020203" pitchFamily="34" charset="0"/>
              </a:rPr>
              <a:t>modelo</a:t>
            </a:r>
            <a:r>
              <a:rPr lang="en-US" sz="2000" dirty="0">
                <a:latin typeface="Bahnschrift" panose="020B0502040204020203" pitchFamily="34" charset="0"/>
              </a:rPr>
              <a:t>, </a:t>
            </a:r>
            <a:r>
              <a:rPr lang="en-US" sz="2000" dirty="0" err="1">
                <a:latin typeface="Bahnschrift" panose="020B0502040204020203" pitchFamily="34" charset="0"/>
              </a:rPr>
              <a:t>podemos</a:t>
            </a:r>
            <a:r>
              <a:rPr lang="en-US" sz="2000" dirty="0">
                <a:latin typeface="Bahnschrift" panose="020B0502040204020203" pitchFamily="34" charset="0"/>
              </a:rPr>
              <a:t> </a:t>
            </a:r>
            <a:r>
              <a:rPr lang="en-US" sz="2000" dirty="0" err="1">
                <a:latin typeface="Bahnschrift" panose="020B0502040204020203" pitchFamily="34" charset="0"/>
              </a:rPr>
              <a:t>construir</a:t>
            </a:r>
            <a:r>
              <a:rPr lang="en-US" sz="2000" dirty="0">
                <a:latin typeface="Bahnschrift" panose="020B0502040204020203" pitchFamily="34" charset="0"/>
              </a:rPr>
              <a:t> una </a:t>
            </a:r>
            <a:r>
              <a:rPr lang="en-US" sz="2000" dirty="0" err="1">
                <a:latin typeface="Bahnschrift" panose="020B0502040204020203" pitchFamily="34" charset="0"/>
              </a:rPr>
              <a:t>hipótesis</a:t>
            </a:r>
            <a:r>
              <a:rPr lang="en-US" sz="2000" dirty="0">
                <a:latin typeface="Bahnschrift" panose="020B0502040204020203" pitchFamily="34" charset="0"/>
              </a:rPr>
              <a:t> </a:t>
            </a:r>
            <a:r>
              <a:rPr lang="en-US" sz="2000" dirty="0" err="1">
                <a:latin typeface="Bahnschrift" panose="020B0502040204020203" pitchFamily="34" charset="0"/>
              </a:rPr>
              <a:t>nula</a:t>
            </a:r>
            <a:r>
              <a:rPr lang="en-US" sz="2000" dirty="0">
                <a:latin typeface="Bahnschrift" panose="020B0502040204020203" pitchFamily="34" charset="0"/>
              </a:rPr>
              <a:t> </a:t>
            </a:r>
            <a:r>
              <a:rPr lang="en-US" sz="2000" dirty="0" err="1">
                <a:latin typeface="Bahnschrift" panose="020B0502040204020203" pitchFamily="34" charset="0"/>
              </a:rPr>
              <a:t>sobre</a:t>
            </a:r>
            <a:r>
              <a:rPr lang="en-US" sz="2000" dirty="0">
                <a:latin typeface="Bahnschrift" panose="020B0502040204020203" pitchFamily="34" charset="0"/>
              </a:rPr>
              <a:t> el valor de los </a:t>
            </a:r>
            <a:r>
              <a:rPr lang="en-US" sz="2000" dirty="0" err="1">
                <a:latin typeface="Bahnschrift" panose="020B0502040204020203" pitchFamily="34" charset="0"/>
              </a:rPr>
              <a:t>parámetros</a:t>
            </a:r>
            <a:r>
              <a:rPr lang="en-US" sz="2000" dirty="0">
                <a:latin typeface="Bahnschrift" panose="020B0502040204020203" pitchFamily="34" charset="0"/>
              </a:rPr>
              <a:t> y </a:t>
            </a:r>
            <a:r>
              <a:rPr lang="en-US" sz="2000" dirty="0" err="1">
                <a:latin typeface="Bahnschrift" panose="020B0502040204020203" pitchFamily="34" charset="0"/>
              </a:rPr>
              <a:t>calcular</a:t>
            </a:r>
            <a:r>
              <a:rPr lang="en-US" sz="2000" dirty="0">
                <a:latin typeface="Bahnschrift" panose="020B0502040204020203" pitchFamily="34" charset="0"/>
              </a:rPr>
              <a:t> la </a:t>
            </a:r>
            <a:r>
              <a:rPr lang="en-US" sz="2000" dirty="0" err="1">
                <a:latin typeface="Bahnschrift" panose="020B0502040204020203" pitchFamily="34" charset="0"/>
              </a:rPr>
              <a:t>probabilidad</a:t>
            </a:r>
            <a:r>
              <a:rPr lang="en-US" sz="2000" dirty="0">
                <a:latin typeface="Bahnschrift" panose="020B0502040204020203" pitchFamily="34" charset="0"/>
              </a:rPr>
              <a:t> de </a:t>
            </a:r>
            <a:r>
              <a:rPr lang="en-US" sz="2000" dirty="0" err="1">
                <a:latin typeface="Bahnschrift" panose="020B0502040204020203" pitchFamily="34" charset="0"/>
              </a:rPr>
              <a:t>observar</a:t>
            </a:r>
            <a:r>
              <a:rPr lang="en-US" sz="2000" dirty="0">
                <a:latin typeface="Bahnschrift" panose="020B0502040204020203" pitchFamily="34" charset="0"/>
              </a:rPr>
              <a:t> </a:t>
            </a:r>
            <a:r>
              <a:rPr lang="en-US" sz="2000" dirty="0" err="1">
                <a:latin typeface="Bahnschrift" panose="020B0502040204020203" pitchFamily="34" charset="0"/>
              </a:rPr>
              <a:t>nuestros</a:t>
            </a:r>
            <a:r>
              <a:rPr lang="en-US" sz="2000" dirty="0">
                <a:latin typeface="Bahnschrift" panose="020B0502040204020203" pitchFamily="34" charset="0"/>
              </a:rPr>
              <a:t> </a:t>
            </a:r>
            <a:r>
              <a:rPr lang="en-US" sz="2000" dirty="0" err="1">
                <a:latin typeface="Bahnschrift" panose="020B0502040204020203" pitchFamily="34" charset="0"/>
              </a:rPr>
              <a:t>resultados</a:t>
            </a:r>
            <a:r>
              <a:rPr lang="en-US" sz="2000" dirty="0">
                <a:latin typeface="Bahnschrift" panose="020B0502040204020203" pitchFamily="34" charset="0"/>
              </a:rPr>
              <a:t> </a:t>
            </a:r>
            <a:r>
              <a:rPr lang="en-US" sz="2000" dirty="0" err="1">
                <a:latin typeface="Bahnschrift" panose="020B0502040204020203" pitchFamily="34" charset="0"/>
              </a:rPr>
              <a:t>asumiendo</a:t>
            </a:r>
            <a:r>
              <a:rPr lang="en-US" sz="2000" dirty="0">
                <a:latin typeface="Bahnschrift" panose="020B0502040204020203" pitchFamily="34" charset="0"/>
              </a:rPr>
              <a:t> que la </a:t>
            </a:r>
            <a:r>
              <a:rPr lang="en-US" sz="2000" dirty="0" err="1">
                <a:latin typeface="Bahnschrift" panose="020B0502040204020203" pitchFamily="34" charset="0"/>
              </a:rPr>
              <a:t>hipotesis</a:t>
            </a:r>
            <a:r>
              <a:rPr lang="en-US" sz="2000" dirty="0">
                <a:latin typeface="Bahnschrift" panose="020B0502040204020203" pitchFamily="34" charset="0"/>
              </a:rPr>
              <a:t> </a:t>
            </a:r>
            <a:r>
              <a:rPr lang="en-US" sz="2000" dirty="0" err="1">
                <a:latin typeface="Bahnschrift" panose="020B0502040204020203" pitchFamily="34" charset="0"/>
              </a:rPr>
              <a:t>nula</a:t>
            </a:r>
            <a:r>
              <a:rPr lang="en-US" sz="2000" dirty="0">
                <a:latin typeface="Bahnschrift" panose="020B0502040204020203" pitchFamily="34" charset="0"/>
              </a:rPr>
              <a:t> es </a:t>
            </a:r>
            <a:r>
              <a:rPr lang="en-US" sz="2000" dirty="0" err="1">
                <a:latin typeface="Bahnschrift" panose="020B0502040204020203" pitchFamily="34" charset="0"/>
              </a:rPr>
              <a:t>cierta</a:t>
            </a:r>
            <a:r>
              <a:rPr lang="en-US" sz="2000" dirty="0">
                <a:latin typeface="Bahnschrift" panose="020B0502040204020203" pitchFamily="34" charset="0"/>
              </a:rPr>
              <a:t> (p-valor). </a:t>
            </a:r>
            <a:r>
              <a:rPr lang="en-US" sz="2000" dirty="0" err="1">
                <a:latin typeface="Bahnschrift" panose="020B0502040204020203" pitchFamily="34" charset="0"/>
              </a:rPr>
              <a:t>Esto</a:t>
            </a:r>
            <a:r>
              <a:rPr lang="en-US" sz="2000" dirty="0">
                <a:latin typeface="Bahnschrift" panose="020B0502040204020203" pitchFamily="34" charset="0"/>
              </a:rPr>
              <a:t> lo van a </a:t>
            </a:r>
            <a:r>
              <a:rPr lang="en-US" sz="2000" dirty="0" err="1">
                <a:latin typeface="Bahnschrift" panose="020B0502040204020203" pitchFamily="34" charset="0"/>
              </a:rPr>
              <a:t>ver</a:t>
            </a:r>
            <a:r>
              <a:rPr lang="en-US" sz="2000" dirty="0">
                <a:latin typeface="Bahnschrift" panose="020B0502040204020203" pitchFamily="34" charset="0"/>
              </a:rPr>
              <a:t> </a:t>
            </a:r>
            <a:r>
              <a:rPr lang="en-US" sz="2000" dirty="0" err="1">
                <a:latin typeface="Bahnschrift" panose="020B0502040204020203" pitchFamily="34" charset="0"/>
              </a:rPr>
              <a:t>en</a:t>
            </a:r>
            <a:r>
              <a:rPr lang="en-US" sz="2000" dirty="0">
                <a:latin typeface="Bahnschrift" panose="020B0502040204020203" pitchFamily="34" charset="0"/>
              </a:rPr>
              <a:t> una </a:t>
            </a:r>
            <a:r>
              <a:rPr lang="en-US" sz="2000" dirty="0" err="1">
                <a:latin typeface="Bahnschrift" panose="020B0502040204020203" pitchFamily="34" charset="0"/>
              </a:rPr>
              <a:t>materia</a:t>
            </a:r>
            <a:r>
              <a:rPr lang="en-US" sz="2000" dirty="0">
                <a:latin typeface="Bahnschrift" panose="020B0502040204020203" pitchFamily="34" charset="0"/>
              </a:rPr>
              <a:t> de </a:t>
            </a:r>
            <a:r>
              <a:rPr lang="en-US" sz="2000" dirty="0" err="1">
                <a:latin typeface="Bahnschrift" panose="020B0502040204020203" pitchFamily="34" charset="0"/>
              </a:rPr>
              <a:t>estadística</a:t>
            </a:r>
            <a:r>
              <a:rPr lang="en-US" sz="2000" dirty="0">
                <a:latin typeface="Bahnschrift" panose="020B0502040204020203" pitchFamily="34" charset="0"/>
              </a:rPr>
              <a:t> </a:t>
            </a:r>
            <a:r>
              <a:rPr lang="en-US" sz="2000" dirty="0" err="1">
                <a:latin typeface="Bahnschrift" panose="020B0502040204020203" pitchFamily="34" charset="0"/>
              </a:rPr>
              <a:t>más</a:t>
            </a:r>
            <a:r>
              <a:rPr lang="en-US" sz="2000" dirty="0">
                <a:latin typeface="Bahnschrift" panose="020B0502040204020203" pitchFamily="34" charset="0"/>
              </a:rPr>
              <a:t> </a:t>
            </a:r>
            <a:r>
              <a:rPr lang="en-US" sz="2000" dirty="0" err="1">
                <a:latin typeface="Bahnschrift" panose="020B0502040204020203" pitchFamily="34" charset="0"/>
              </a:rPr>
              <a:t>avanzada</a:t>
            </a:r>
            <a:r>
              <a:rPr lang="en-US" sz="2000" dirty="0">
                <a:latin typeface="Bahnschrift" panose="020B0502040204020203" pitchFamily="34" charset="0"/>
              </a:rPr>
              <a:t>.</a:t>
            </a:r>
          </a:p>
          <a:p>
            <a:pPr marL="457200" indent="-457200">
              <a:buAutoNum type="arabicPeriod"/>
            </a:pPr>
            <a:endParaRPr lang="es-AR" sz="2000" dirty="0">
              <a:latin typeface="Bahnschrift" panose="020B0502040204020203" pitchFamily="34" charset="0"/>
            </a:endParaRPr>
          </a:p>
          <a:p>
            <a:pPr marL="457200" indent="-457200">
              <a:buAutoNum type="arabicPeriod"/>
            </a:pPr>
            <a:r>
              <a:rPr lang="es-AR" sz="2000" b="1" dirty="0">
                <a:latin typeface="Bahnschrift" panose="020B0502040204020203" pitchFamily="34" charset="0"/>
              </a:rPr>
              <a:t>S</a:t>
            </a:r>
            <a:r>
              <a:rPr lang="en-US" sz="2000" b="1" dirty="0" err="1">
                <a:latin typeface="Bahnschrift" panose="020B0502040204020203" pitchFamily="34" charset="0"/>
              </a:rPr>
              <a:t>elección</a:t>
            </a:r>
            <a:r>
              <a:rPr lang="en-US" sz="2000" b="1" dirty="0">
                <a:latin typeface="Bahnschrift" panose="020B0502040204020203" pitchFamily="34" charset="0"/>
              </a:rPr>
              <a:t> de variables. </a:t>
            </a:r>
            <a:r>
              <a:rPr lang="en-US" sz="2000" dirty="0">
                <a:latin typeface="Bahnschrift" panose="020B0502040204020203" pitchFamily="34" charset="0"/>
              </a:rPr>
              <a:t>Si </a:t>
            </a:r>
            <a:r>
              <a:rPr lang="en-US" sz="2000" dirty="0" err="1">
                <a:latin typeface="Bahnschrift" panose="020B0502040204020203" pitchFamily="34" charset="0"/>
              </a:rPr>
              <a:t>tenemos</a:t>
            </a:r>
            <a:r>
              <a:rPr lang="en-US" sz="2000" dirty="0">
                <a:latin typeface="Bahnschrift" panose="020B0502040204020203" pitchFamily="34" charset="0"/>
              </a:rPr>
              <a:t> </a:t>
            </a:r>
            <a:r>
              <a:rPr lang="en-US" sz="2000" dirty="0" err="1">
                <a:latin typeface="Bahnschrift" panose="020B0502040204020203" pitchFamily="34" charset="0"/>
              </a:rPr>
              <a:t>muchas</a:t>
            </a:r>
            <a:r>
              <a:rPr lang="en-US" sz="2000" dirty="0">
                <a:latin typeface="Bahnschrift" panose="020B0502040204020203" pitchFamily="34" charset="0"/>
              </a:rPr>
              <a:t> variables </a:t>
            </a:r>
            <a:r>
              <a:rPr lang="en-US" sz="2000" dirty="0" err="1">
                <a:latin typeface="Bahnschrift" panose="020B0502040204020203" pitchFamily="34" charset="0"/>
              </a:rPr>
              <a:t>independientes</a:t>
            </a:r>
            <a:r>
              <a:rPr lang="en-US" sz="2000" dirty="0">
                <a:latin typeface="Bahnschrift" panose="020B0502040204020203" pitchFamily="34" charset="0"/>
              </a:rPr>
              <a:t>, ¿</a:t>
            </a:r>
            <a:r>
              <a:rPr lang="en-US" sz="2000" dirty="0" err="1">
                <a:latin typeface="Bahnschrift" panose="020B0502040204020203" pitchFamily="34" charset="0"/>
              </a:rPr>
              <a:t>cuál</a:t>
            </a:r>
            <a:r>
              <a:rPr lang="en-US" sz="2000" dirty="0">
                <a:latin typeface="Bahnschrift" panose="020B0502040204020203" pitchFamily="34" charset="0"/>
              </a:rPr>
              <a:t> es el </a:t>
            </a:r>
            <a:r>
              <a:rPr lang="en-US" sz="2000" dirty="0" err="1">
                <a:latin typeface="Bahnschrift" panose="020B0502040204020203" pitchFamily="34" charset="0"/>
              </a:rPr>
              <a:t>subconjunto</a:t>
            </a:r>
            <a:r>
              <a:rPr lang="en-US" sz="2000" dirty="0">
                <a:latin typeface="Bahnschrift" panose="020B0502040204020203" pitchFamily="34" charset="0"/>
              </a:rPr>
              <a:t> </a:t>
            </a:r>
            <a:r>
              <a:rPr lang="en-US" sz="2000" dirty="0" err="1">
                <a:latin typeface="Bahnschrift" panose="020B0502040204020203" pitchFamily="34" charset="0"/>
              </a:rPr>
              <a:t>óptimo</a:t>
            </a:r>
            <a:r>
              <a:rPr lang="en-US" sz="2000" dirty="0">
                <a:latin typeface="Bahnschrift" panose="020B0502040204020203" pitchFamily="34" charset="0"/>
              </a:rPr>
              <a:t> de variables para </a:t>
            </a:r>
            <a:r>
              <a:rPr lang="en-US" sz="2000" dirty="0" err="1">
                <a:latin typeface="Bahnschrift" panose="020B0502040204020203" pitchFamily="34" charset="0"/>
              </a:rPr>
              <a:t>incluir</a:t>
            </a:r>
            <a:r>
              <a:rPr lang="en-US" sz="2000" dirty="0">
                <a:latin typeface="Bahnschrift" panose="020B0502040204020203" pitchFamily="34" charset="0"/>
              </a:rPr>
              <a:t> </a:t>
            </a:r>
            <a:r>
              <a:rPr lang="en-US" sz="2000" dirty="0" err="1">
                <a:latin typeface="Bahnschrift" panose="020B0502040204020203" pitchFamily="34" charset="0"/>
              </a:rPr>
              <a:t>en</a:t>
            </a:r>
            <a:r>
              <a:rPr lang="en-US" sz="2000" dirty="0">
                <a:latin typeface="Bahnschrift" panose="020B0502040204020203" pitchFamily="34" charset="0"/>
              </a:rPr>
              <a:t> el </a:t>
            </a:r>
            <a:r>
              <a:rPr lang="en-US" sz="2000" dirty="0" err="1">
                <a:latin typeface="Bahnschrift" panose="020B0502040204020203" pitchFamily="34" charset="0"/>
              </a:rPr>
              <a:t>modeo</a:t>
            </a:r>
            <a:r>
              <a:rPr lang="en-US" sz="2000" dirty="0">
                <a:latin typeface="Bahnschrift" panose="020B0502040204020203" pitchFamily="34" charset="0"/>
              </a:rPr>
              <a:t>? </a:t>
            </a:r>
            <a:r>
              <a:rPr lang="en-US" sz="2000" dirty="0" err="1">
                <a:latin typeface="Bahnschrift" panose="020B0502040204020203" pitchFamily="34" charset="0"/>
              </a:rPr>
              <a:t>Esto</a:t>
            </a:r>
            <a:r>
              <a:rPr lang="en-US" sz="2000" dirty="0">
                <a:latin typeface="Bahnschrift" panose="020B0502040204020203" pitchFamily="34" charset="0"/>
              </a:rPr>
              <a:t> lo </a:t>
            </a:r>
            <a:r>
              <a:rPr lang="en-US" sz="2000" dirty="0" err="1">
                <a:latin typeface="Bahnschrift" panose="020B0502040204020203" pitchFamily="34" charset="0"/>
              </a:rPr>
              <a:t>vamos</a:t>
            </a:r>
            <a:r>
              <a:rPr lang="en-US" sz="2000" dirty="0">
                <a:latin typeface="Bahnschrift" panose="020B0502040204020203" pitchFamily="34" charset="0"/>
              </a:rPr>
              <a:t> a </a:t>
            </a:r>
            <a:r>
              <a:rPr lang="en-US" sz="2000" dirty="0" err="1">
                <a:latin typeface="Bahnschrift" panose="020B0502040204020203" pitchFamily="34" charset="0"/>
              </a:rPr>
              <a:t>ver</a:t>
            </a:r>
            <a:r>
              <a:rPr lang="en-US" sz="2000" dirty="0">
                <a:latin typeface="Bahnschrift" panose="020B0502040204020203" pitchFamily="34" charset="0"/>
              </a:rPr>
              <a:t> </a:t>
            </a:r>
            <a:r>
              <a:rPr lang="en-US" sz="2000" dirty="0" err="1">
                <a:latin typeface="Bahnschrift" panose="020B0502040204020203" pitchFamily="34" charset="0"/>
              </a:rPr>
              <a:t>más</a:t>
            </a:r>
            <a:r>
              <a:rPr lang="en-US" sz="2000" dirty="0">
                <a:latin typeface="Bahnschrift" panose="020B0502040204020203" pitchFamily="34" charset="0"/>
              </a:rPr>
              <a:t> </a:t>
            </a:r>
            <a:r>
              <a:rPr lang="en-US" sz="2000" dirty="0" err="1">
                <a:latin typeface="Bahnschrift" panose="020B0502040204020203" pitchFamily="34" charset="0"/>
              </a:rPr>
              <a:t>adelante</a:t>
            </a:r>
            <a:r>
              <a:rPr lang="en-US" sz="2000" dirty="0">
                <a:latin typeface="Bahnschrift" panose="020B0502040204020203" pitchFamily="34" charset="0"/>
              </a:rPr>
              <a:t> </a:t>
            </a:r>
            <a:r>
              <a:rPr lang="en-US" sz="2000" dirty="0" err="1">
                <a:latin typeface="Bahnschrift" panose="020B0502040204020203" pitchFamily="34" charset="0"/>
              </a:rPr>
              <a:t>en</a:t>
            </a:r>
            <a:r>
              <a:rPr lang="en-US" sz="2000" dirty="0">
                <a:latin typeface="Bahnschrift" panose="020B0502040204020203" pitchFamily="34" charset="0"/>
              </a:rPr>
              <a:t> la </a:t>
            </a:r>
            <a:r>
              <a:rPr lang="en-US" sz="2000" dirty="0" err="1">
                <a:latin typeface="Bahnschrift" panose="020B0502040204020203" pitchFamily="34" charset="0"/>
              </a:rPr>
              <a:t>materia</a:t>
            </a:r>
            <a:r>
              <a:rPr lang="en-US" sz="2000" dirty="0">
                <a:latin typeface="Bahnschrift" panose="020B0502040204020203" pitchFamily="34" charset="0"/>
              </a:rPr>
              <a:t>.</a:t>
            </a:r>
          </a:p>
          <a:p>
            <a:pPr marL="457200" indent="-457200">
              <a:buAutoNum type="arabicPeriod"/>
            </a:pPr>
            <a:endParaRPr lang="es-AR" sz="2000" dirty="0">
              <a:latin typeface="Bahnschrift" panose="020B0502040204020203" pitchFamily="34" charset="0"/>
            </a:endParaRPr>
          </a:p>
          <a:p>
            <a:pPr marL="457200" indent="-457200">
              <a:buAutoNum type="arabicPeriod"/>
            </a:pPr>
            <a:r>
              <a:rPr lang="es-AR" sz="2000" b="1" dirty="0">
                <a:latin typeface="Bahnschrift" panose="020B0502040204020203" pitchFamily="34" charset="0"/>
              </a:rPr>
              <a:t>Entrenamiento y validación. </a:t>
            </a:r>
            <a:r>
              <a:rPr lang="es-AR" sz="2000" dirty="0">
                <a:latin typeface="Bahnschrift" panose="020B0502040204020203" pitchFamily="34" charset="0"/>
              </a:rPr>
              <a:t>Si nuestro interés está en la predicción de nuevos valores de la variable dependiente, ¿cómo podemos estimar el error de dicha predicción? Esto lo vamos a ver más adelante en la materia.</a:t>
            </a:r>
          </a:p>
          <a:p>
            <a:pPr marL="457200" indent="-457200">
              <a:buAutoNum type="arabicPeriod"/>
            </a:pPr>
            <a:endParaRPr lang="es-AR" sz="2000" dirty="0">
              <a:latin typeface="Bahnschrift" panose="020B0502040204020203" pitchFamily="34" charset="0"/>
            </a:endParaRPr>
          </a:p>
          <a:p>
            <a:pPr marL="457200" indent="-457200">
              <a:buAutoNum type="arabicPeriod"/>
            </a:pPr>
            <a:r>
              <a:rPr lang="es-AR" sz="2000" b="1" dirty="0">
                <a:latin typeface="Bahnschrift" panose="020B0502040204020203" pitchFamily="34" charset="0"/>
              </a:rPr>
              <a:t>¿Es posible modelar una relación no lineal entre los datos? </a:t>
            </a:r>
            <a:r>
              <a:rPr lang="es-AR" sz="2000" dirty="0">
                <a:latin typeface="Bahnschrift" panose="020B0502040204020203" pitchFamily="34" charset="0"/>
              </a:rPr>
              <a:t>Esto lo vamos a ver en la próxima clase.</a:t>
            </a:r>
          </a:p>
          <a:p>
            <a:pPr marL="457200" indent="-457200">
              <a:buAutoNum type="arabicPeriod"/>
            </a:pPr>
            <a:endParaRPr lang="es-AR" sz="2000" dirty="0">
              <a:latin typeface="Bahnschrift" panose="020B0502040204020203" pitchFamily="34" charset="0"/>
            </a:endParaRPr>
          </a:p>
          <a:p>
            <a:pPr marL="457200" indent="-457200">
              <a:buAutoNum type="arabicPeriod"/>
            </a:pPr>
            <a:r>
              <a:rPr lang="es-AR" sz="2000" b="1" dirty="0">
                <a:latin typeface="Bahnschrift" panose="020B0502040204020203" pitchFamily="34" charset="0"/>
              </a:rPr>
              <a:t>¿Y una  relación no aditiva? </a:t>
            </a:r>
            <a:r>
              <a:rPr lang="es-AR" sz="2000" dirty="0">
                <a:latin typeface="Bahnschrift" panose="020B0502040204020203" pitchFamily="34" charset="0"/>
              </a:rPr>
              <a:t>No lo vemos con este modelo.</a:t>
            </a:r>
          </a:p>
          <a:p>
            <a:pPr marL="457200" indent="-457200">
              <a:buAutoNum type="arabicPeriod"/>
            </a:pPr>
            <a:endParaRPr lang="es-AR" sz="2000" dirty="0">
              <a:latin typeface="Bahnschrift" panose="020B0502040204020203" pitchFamily="34" charset="0"/>
            </a:endParaRPr>
          </a:p>
          <a:p>
            <a:pPr marL="457200" indent="-457200">
              <a:buAutoNum type="arabicPeriod"/>
            </a:pPr>
            <a:endParaRPr lang="en-US" sz="2000" dirty="0">
              <a:latin typeface="Bahnschrift" panose="020B0502040204020203" pitchFamily="34" charset="0"/>
            </a:endParaRPr>
          </a:p>
          <a:p>
            <a:pPr marL="342900" indent="-342900">
              <a:buAutoNum type="arabicPeriod"/>
            </a:pPr>
            <a:endParaRPr lang="es-AR" sz="2000" dirty="0">
              <a:latin typeface="Bahnschrift" panose="020B0502040204020203" pitchFamily="34" charset="0"/>
            </a:endParaRPr>
          </a:p>
          <a:p>
            <a:pPr marL="342900" indent="-342900">
              <a:buAutoNum type="arabicPeriod"/>
            </a:pPr>
            <a:endParaRPr lang="en-US" dirty="0">
              <a:latin typeface="Bahnschrift" panose="020B0502040204020203" pitchFamily="34" charset="0"/>
            </a:endParaRPr>
          </a:p>
          <a:p>
            <a:br>
              <a:rPr lang="en-US" dirty="0"/>
            </a:br>
            <a:endParaRPr lang="en-US" dirty="0"/>
          </a:p>
        </p:txBody>
      </p:sp>
    </p:spTree>
    <p:extLst>
      <p:ext uri="{BB962C8B-B14F-4D97-AF65-F5344CB8AC3E}">
        <p14:creationId xmlns:p14="http://schemas.microsoft.com/office/powerpoint/2010/main" val="34325259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609600" y="1295400"/>
            <a:ext cx="8534400" cy="5334000"/>
          </a:xfrm>
        </p:spPr>
        <p:txBody>
          <a:bodyPr>
            <a:normAutofit/>
          </a:bodyPr>
          <a:lstStyle/>
          <a:p>
            <a:r>
              <a:rPr lang="es-AR" sz="4000" dirty="0">
                <a:latin typeface="Bahnschrift SemiBold" pitchFamily="34" charset="0"/>
              </a:rPr>
              <a:t>Próxima clase: </a:t>
            </a:r>
            <a:br>
              <a:rPr lang="es-AR" sz="4000" dirty="0">
                <a:latin typeface="Bahnschrift SemiBold" pitchFamily="34" charset="0"/>
              </a:rPr>
            </a:br>
            <a:br>
              <a:rPr lang="es-AR" sz="3200" dirty="0">
                <a:latin typeface="Bahnschrift SemiBold" pitchFamily="34" charset="0"/>
              </a:rPr>
            </a:br>
            <a:r>
              <a:rPr lang="es-AR" sz="3200" dirty="0">
                <a:latin typeface="Bahnschrift SemiBold" pitchFamily="34" charset="0"/>
              </a:rPr>
              <a:t>Vamos a ver como superar algunas de las limitaciones de la regresión lineal multivariada, e introducir uno de los conceptos centrales de la materia: </a:t>
            </a:r>
            <a:br>
              <a:rPr lang="es-AR" sz="3200" dirty="0">
                <a:latin typeface="Bahnschrift SemiBold" pitchFamily="34" charset="0"/>
              </a:rPr>
            </a:br>
            <a:r>
              <a:rPr lang="es-AR" sz="3200" dirty="0">
                <a:latin typeface="Bahnschrift SemiBold" pitchFamily="34" charset="0"/>
              </a:rPr>
              <a:t>sobreajuste (</a:t>
            </a:r>
            <a:r>
              <a:rPr lang="es-AR" sz="3200" i="1" dirty="0" err="1">
                <a:latin typeface="Bahnschrift SemiBold" pitchFamily="34" charset="0"/>
              </a:rPr>
              <a:t>overfitting</a:t>
            </a:r>
            <a:r>
              <a:rPr lang="es-AR" sz="3200" dirty="0">
                <a:latin typeface="Bahnschrift SemiBold" pitchFamily="34" charset="0"/>
              </a:rPr>
              <a:t>)</a:t>
            </a:r>
            <a:br>
              <a:rPr lang="es-AR" sz="3200" dirty="0">
                <a:latin typeface="Bahnschrift SemiBold" pitchFamily="34" charset="0"/>
              </a:rPr>
            </a:br>
            <a:br>
              <a:rPr lang="es-AR" sz="3200" dirty="0">
                <a:latin typeface="Bahnschrift SemiBold" pitchFamily="34" charset="0"/>
              </a:rPr>
            </a:br>
            <a:br>
              <a:rPr lang="es-AR" sz="3200" dirty="0">
                <a:latin typeface="Bahnschrift SemiBold" pitchFamily="34" charset="0"/>
              </a:rPr>
            </a:br>
            <a:endParaRPr lang="en-US" sz="2400" i="1" dirty="0">
              <a:latin typeface="Bahnschrift SemiBold" pitchFamily="34" charset="0"/>
            </a:endParaRPr>
          </a:p>
        </p:txBody>
      </p:sp>
    </p:spTree>
    <p:extLst>
      <p:ext uri="{BB962C8B-B14F-4D97-AF65-F5344CB8AC3E}">
        <p14:creationId xmlns:p14="http://schemas.microsoft.com/office/powerpoint/2010/main" val="22722746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Everything should be made as simple as possible but not simpler. | Very  short stories, How to memorize things, Einstein">
            <a:extLst>
              <a:ext uri="{FF2B5EF4-FFF2-40B4-BE49-F238E27FC236}">
                <a16:creationId xmlns:a16="http://schemas.microsoft.com/office/drawing/2014/main" id="{E2B94CBC-7F92-4CA9-ABB1-1620D4A2DA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38600" y="228600"/>
            <a:ext cx="4876800" cy="281110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11815AE-BF2C-4727-8EBC-4B7A4B9DCABE}"/>
              </a:ext>
            </a:extLst>
          </p:cNvPr>
          <p:cNvSpPr txBox="1"/>
          <p:nvPr/>
        </p:nvSpPr>
        <p:spPr>
          <a:xfrm>
            <a:off x="838200" y="1310988"/>
            <a:ext cx="2933700" cy="646331"/>
          </a:xfrm>
          <a:prstGeom prst="rect">
            <a:avLst/>
          </a:prstGeom>
          <a:noFill/>
        </p:spPr>
        <p:txBody>
          <a:bodyPr wrap="square" rtlCol="0">
            <a:spAutoFit/>
          </a:bodyPr>
          <a:lstStyle/>
          <a:p>
            <a:r>
              <a:rPr lang="es-AR" sz="3600" dirty="0">
                <a:latin typeface="Bahnschrift SemiBold" pitchFamily="34" charset="0"/>
              </a:rPr>
              <a:t>Inferencia</a:t>
            </a:r>
            <a:endParaRPr lang="en-US" sz="3200" dirty="0"/>
          </a:p>
        </p:txBody>
      </p:sp>
      <p:pic>
        <p:nvPicPr>
          <p:cNvPr id="6" name="Picture 5">
            <a:extLst>
              <a:ext uri="{FF2B5EF4-FFF2-40B4-BE49-F238E27FC236}">
                <a16:creationId xmlns:a16="http://schemas.microsoft.com/office/drawing/2014/main" id="{C4642AE1-249F-465A-B7C9-FBC295FC230A}"/>
              </a:ext>
            </a:extLst>
          </p:cNvPr>
          <p:cNvPicPr>
            <a:picLocks noChangeAspect="1"/>
          </p:cNvPicPr>
          <p:nvPr/>
        </p:nvPicPr>
        <p:blipFill>
          <a:blip r:embed="rId3"/>
          <a:stretch>
            <a:fillRect/>
          </a:stretch>
        </p:blipFill>
        <p:spPr>
          <a:xfrm>
            <a:off x="228600" y="3581400"/>
            <a:ext cx="2438400" cy="581025"/>
          </a:xfrm>
          <a:prstGeom prst="rect">
            <a:avLst/>
          </a:prstGeom>
        </p:spPr>
      </p:pic>
      <p:sp>
        <p:nvSpPr>
          <p:cNvPr id="7" name="TextBox 6">
            <a:extLst>
              <a:ext uri="{FF2B5EF4-FFF2-40B4-BE49-F238E27FC236}">
                <a16:creationId xmlns:a16="http://schemas.microsoft.com/office/drawing/2014/main" id="{177AE770-4570-406D-B06C-F038A4ABFB22}"/>
              </a:ext>
            </a:extLst>
          </p:cNvPr>
          <p:cNvSpPr txBox="1"/>
          <p:nvPr/>
        </p:nvSpPr>
        <p:spPr>
          <a:xfrm>
            <a:off x="3367087" y="3581400"/>
            <a:ext cx="5562600" cy="707886"/>
          </a:xfrm>
          <a:prstGeom prst="rect">
            <a:avLst/>
          </a:prstGeom>
          <a:noFill/>
        </p:spPr>
        <p:txBody>
          <a:bodyPr wrap="square" rtlCol="0">
            <a:spAutoFit/>
          </a:bodyPr>
          <a:lstStyle/>
          <a:p>
            <a:r>
              <a:rPr lang="es-AR" sz="2000" dirty="0">
                <a:latin typeface="Bahnschrift SemiBold" pitchFamily="34" charset="0"/>
              </a:rPr>
              <a:t>¿Qué podemos decir sobre la relación entre X e Y obteniendo e interpretando la función f()?</a:t>
            </a:r>
            <a:endParaRPr lang="en-US" sz="1400" i="1" dirty="0"/>
          </a:p>
        </p:txBody>
      </p:sp>
      <p:sp>
        <p:nvSpPr>
          <p:cNvPr id="8" name="TextBox 7">
            <a:extLst>
              <a:ext uri="{FF2B5EF4-FFF2-40B4-BE49-F238E27FC236}">
                <a16:creationId xmlns:a16="http://schemas.microsoft.com/office/drawing/2014/main" id="{EEDCDB5A-99E7-4350-B268-9B58E6AE6D28}"/>
              </a:ext>
            </a:extLst>
          </p:cNvPr>
          <p:cNvSpPr txBox="1"/>
          <p:nvPr/>
        </p:nvSpPr>
        <p:spPr>
          <a:xfrm>
            <a:off x="190500" y="4614208"/>
            <a:ext cx="8953500" cy="1938992"/>
          </a:xfrm>
          <a:prstGeom prst="rect">
            <a:avLst/>
          </a:prstGeom>
          <a:noFill/>
        </p:spPr>
        <p:txBody>
          <a:bodyPr wrap="square" rtlCol="0">
            <a:spAutoFit/>
          </a:bodyPr>
          <a:lstStyle/>
          <a:p>
            <a:r>
              <a:rPr lang="es-AR" sz="2000" dirty="0">
                <a:latin typeface="Bahnschrift SemiBold" pitchFamily="34" charset="0"/>
              </a:rPr>
              <a:t>¿Todas las variables X importan para determinar Y? ¿Cuánto?</a:t>
            </a:r>
          </a:p>
          <a:p>
            <a:endParaRPr lang="es-AR" sz="2000" dirty="0">
              <a:latin typeface="Bahnschrift SemiBold" pitchFamily="34" charset="0"/>
            </a:endParaRPr>
          </a:p>
          <a:p>
            <a:r>
              <a:rPr lang="es-AR" sz="2000" dirty="0">
                <a:latin typeface="Bahnschrift SemiBold" pitchFamily="34" charset="0"/>
              </a:rPr>
              <a:t>¿Cómo es la relación entre las variables X e Y? (</a:t>
            </a:r>
            <a:r>
              <a:rPr lang="es-AR" sz="2000" dirty="0" err="1">
                <a:latin typeface="Bahnschrift SemiBold" pitchFamily="34" charset="0"/>
              </a:rPr>
              <a:t>e.g</a:t>
            </a:r>
            <a:r>
              <a:rPr lang="es-AR" sz="2000" dirty="0">
                <a:latin typeface="Bahnschrift SemiBold" pitchFamily="34" charset="0"/>
              </a:rPr>
              <a:t>. creciente, decreciente...)</a:t>
            </a:r>
          </a:p>
          <a:p>
            <a:endParaRPr lang="es-AR" sz="2000" dirty="0">
              <a:latin typeface="Bahnschrift SemiBold" pitchFamily="34" charset="0"/>
            </a:endParaRPr>
          </a:p>
          <a:p>
            <a:r>
              <a:rPr lang="es-AR" sz="2000" dirty="0">
                <a:latin typeface="Bahnschrift SemiBold" pitchFamily="34" charset="0"/>
              </a:rPr>
              <a:t>¿Qué me dice la forma función de f() sobre el proceso que relaciona los datos?</a:t>
            </a:r>
            <a:endParaRPr lang="en-US" sz="1400" dirty="0"/>
          </a:p>
        </p:txBody>
      </p:sp>
    </p:spTree>
    <p:extLst>
      <p:ext uri="{BB962C8B-B14F-4D97-AF65-F5344CB8AC3E}">
        <p14:creationId xmlns:p14="http://schemas.microsoft.com/office/powerpoint/2010/main" val="33478216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A7C9F86-06AC-4F25-868B-8B62DF496733}"/>
              </a:ext>
            </a:extLst>
          </p:cNvPr>
          <p:cNvSpPr txBox="1"/>
          <p:nvPr/>
        </p:nvSpPr>
        <p:spPr>
          <a:xfrm>
            <a:off x="381000" y="304800"/>
            <a:ext cx="7924800" cy="646331"/>
          </a:xfrm>
          <a:prstGeom prst="rect">
            <a:avLst/>
          </a:prstGeom>
          <a:noFill/>
        </p:spPr>
        <p:txBody>
          <a:bodyPr wrap="square" rtlCol="0">
            <a:spAutoFit/>
          </a:bodyPr>
          <a:lstStyle/>
          <a:p>
            <a:r>
              <a:rPr lang="es-AR" sz="3600" dirty="0">
                <a:latin typeface="Bahnschrift SemiBold" pitchFamily="34" charset="0"/>
              </a:rPr>
              <a:t>Inferencia: un ejemplo práctico </a:t>
            </a:r>
            <a:endParaRPr lang="en-US" sz="3200" dirty="0"/>
          </a:p>
        </p:txBody>
      </p:sp>
      <p:pic>
        <p:nvPicPr>
          <p:cNvPr id="5" name="Picture 4">
            <a:extLst>
              <a:ext uri="{FF2B5EF4-FFF2-40B4-BE49-F238E27FC236}">
                <a16:creationId xmlns:a16="http://schemas.microsoft.com/office/drawing/2014/main" id="{85240FAA-56A2-4F02-A83F-A5E4C4DA218E}"/>
              </a:ext>
            </a:extLst>
          </p:cNvPr>
          <p:cNvPicPr>
            <a:picLocks noChangeAspect="1"/>
          </p:cNvPicPr>
          <p:nvPr/>
        </p:nvPicPr>
        <p:blipFill>
          <a:blip r:embed="rId2"/>
          <a:stretch>
            <a:fillRect/>
          </a:stretch>
        </p:blipFill>
        <p:spPr>
          <a:xfrm>
            <a:off x="304800" y="1520727"/>
            <a:ext cx="323850" cy="323850"/>
          </a:xfrm>
          <a:prstGeom prst="rect">
            <a:avLst/>
          </a:prstGeom>
        </p:spPr>
      </p:pic>
      <p:pic>
        <p:nvPicPr>
          <p:cNvPr id="6" name="Picture 5">
            <a:extLst>
              <a:ext uri="{FF2B5EF4-FFF2-40B4-BE49-F238E27FC236}">
                <a16:creationId xmlns:a16="http://schemas.microsoft.com/office/drawing/2014/main" id="{EAA3E6EC-F818-478E-9C3A-C33EEDF3FD30}"/>
              </a:ext>
            </a:extLst>
          </p:cNvPr>
          <p:cNvPicPr>
            <a:picLocks noChangeAspect="1"/>
          </p:cNvPicPr>
          <p:nvPr/>
        </p:nvPicPr>
        <p:blipFill>
          <a:blip r:embed="rId3"/>
          <a:stretch>
            <a:fillRect/>
          </a:stretch>
        </p:blipFill>
        <p:spPr>
          <a:xfrm>
            <a:off x="376237" y="2237960"/>
            <a:ext cx="2466975" cy="352425"/>
          </a:xfrm>
          <a:prstGeom prst="rect">
            <a:avLst/>
          </a:prstGeom>
        </p:spPr>
      </p:pic>
      <p:sp>
        <p:nvSpPr>
          <p:cNvPr id="7" name="TextBox 6">
            <a:extLst>
              <a:ext uri="{FF2B5EF4-FFF2-40B4-BE49-F238E27FC236}">
                <a16:creationId xmlns:a16="http://schemas.microsoft.com/office/drawing/2014/main" id="{F3E12424-5E3C-4B43-A2B6-043C77054474}"/>
              </a:ext>
            </a:extLst>
          </p:cNvPr>
          <p:cNvSpPr txBox="1"/>
          <p:nvPr/>
        </p:nvSpPr>
        <p:spPr>
          <a:xfrm>
            <a:off x="638174" y="1167469"/>
            <a:ext cx="5457825" cy="677108"/>
          </a:xfrm>
          <a:prstGeom prst="rect">
            <a:avLst/>
          </a:prstGeom>
          <a:noFill/>
        </p:spPr>
        <p:txBody>
          <a:bodyPr wrap="square" rtlCol="0">
            <a:spAutoFit/>
          </a:bodyPr>
          <a:lstStyle/>
          <a:p>
            <a:endParaRPr lang="es-AR" sz="2000" dirty="0">
              <a:latin typeface="Bahnschrift SemiBold" pitchFamily="34" charset="0"/>
            </a:endParaRPr>
          </a:p>
          <a:p>
            <a:r>
              <a:rPr lang="es-AR" dirty="0">
                <a:latin typeface="Bahnschrift SemiBold" pitchFamily="34" charset="0"/>
              </a:rPr>
              <a:t>: cantidad de ventas de un producto </a:t>
            </a:r>
            <a:endParaRPr lang="en-US" sz="1400" dirty="0"/>
          </a:p>
        </p:txBody>
      </p:sp>
      <p:sp>
        <p:nvSpPr>
          <p:cNvPr id="8" name="TextBox 7">
            <a:extLst>
              <a:ext uri="{FF2B5EF4-FFF2-40B4-BE49-F238E27FC236}">
                <a16:creationId xmlns:a16="http://schemas.microsoft.com/office/drawing/2014/main" id="{55C8DE78-72D8-44B5-BD16-24F4D04915B9}"/>
              </a:ext>
            </a:extLst>
          </p:cNvPr>
          <p:cNvSpPr txBox="1"/>
          <p:nvPr/>
        </p:nvSpPr>
        <p:spPr>
          <a:xfrm>
            <a:off x="2843212" y="1899406"/>
            <a:ext cx="5995988" cy="677108"/>
          </a:xfrm>
          <a:prstGeom prst="rect">
            <a:avLst/>
          </a:prstGeom>
          <a:noFill/>
        </p:spPr>
        <p:txBody>
          <a:bodyPr wrap="square" rtlCol="0">
            <a:spAutoFit/>
          </a:bodyPr>
          <a:lstStyle/>
          <a:p>
            <a:endParaRPr lang="es-AR" sz="2000" dirty="0">
              <a:latin typeface="Bahnschrift SemiBold" pitchFamily="34" charset="0"/>
            </a:endParaRPr>
          </a:p>
          <a:p>
            <a:r>
              <a:rPr lang="es-AR" dirty="0">
                <a:latin typeface="Bahnschrift SemiBold" pitchFamily="34" charset="0"/>
              </a:rPr>
              <a:t>: variables independientes (o predictores), por ejemplo:</a:t>
            </a:r>
            <a:endParaRPr lang="en-US" sz="1400" dirty="0"/>
          </a:p>
        </p:txBody>
      </p:sp>
      <p:sp>
        <p:nvSpPr>
          <p:cNvPr id="9" name="TextBox 8">
            <a:extLst>
              <a:ext uri="{FF2B5EF4-FFF2-40B4-BE49-F238E27FC236}">
                <a16:creationId xmlns:a16="http://schemas.microsoft.com/office/drawing/2014/main" id="{DBD47089-A746-4341-A614-FC419ECC7874}"/>
              </a:ext>
            </a:extLst>
          </p:cNvPr>
          <p:cNvSpPr txBox="1"/>
          <p:nvPr/>
        </p:nvSpPr>
        <p:spPr>
          <a:xfrm>
            <a:off x="100012" y="2792611"/>
            <a:ext cx="5995988" cy="5262979"/>
          </a:xfrm>
          <a:prstGeom prst="rect">
            <a:avLst/>
          </a:prstGeom>
          <a:noFill/>
        </p:spPr>
        <p:txBody>
          <a:bodyPr wrap="square" rtlCol="0">
            <a:spAutoFit/>
          </a:bodyPr>
          <a:lstStyle/>
          <a:p>
            <a:endParaRPr lang="es-AR" sz="2000" dirty="0">
              <a:latin typeface="Bahnschrift SemiBold" pitchFamily="34" charset="0"/>
            </a:endParaRPr>
          </a:p>
          <a:p>
            <a:r>
              <a:rPr lang="es-AR" dirty="0">
                <a:latin typeface="Bahnschrift SemiBold" pitchFamily="34" charset="0"/>
              </a:rPr>
              <a:t>Precio de venta del producto</a:t>
            </a:r>
          </a:p>
          <a:p>
            <a:endParaRPr lang="es-AR" dirty="0">
              <a:latin typeface="Bahnschrift SemiBold" pitchFamily="34" charset="0"/>
            </a:endParaRPr>
          </a:p>
          <a:p>
            <a:r>
              <a:rPr lang="es-AR" dirty="0">
                <a:latin typeface="Bahnschrift SemiBold" pitchFamily="34" charset="0"/>
              </a:rPr>
              <a:t>Inversión en publicidad (por medio)</a:t>
            </a:r>
          </a:p>
          <a:p>
            <a:endParaRPr lang="es-AR" dirty="0">
              <a:latin typeface="Bahnschrift SemiBold" pitchFamily="34" charset="0"/>
            </a:endParaRPr>
          </a:p>
          <a:p>
            <a:r>
              <a:rPr lang="es-AR" dirty="0">
                <a:latin typeface="Bahnschrift SemiBold" pitchFamily="34" charset="0"/>
              </a:rPr>
              <a:t>Precio de venta de la competencia</a:t>
            </a:r>
          </a:p>
          <a:p>
            <a:endParaRPr lang="es-AR" dirty="0">
              <a:latin typeface="Bahnschrift SemiBold" pitchFamily="34" charset="0"/>
            </a:endParaRPr>
          </a:p>
          <a:p>
            <a:r>
              <a:rPr lang="es-AR" dirty="0">
                <a:latin typeface="Bahnschrift SemiBold" pitchFamily="34" charset="0"/>
              </a:rPr>
              <a:t>Unidades vendidas por la competencia</a:t>
            </a:r>
          </a:p>
          <a:p>
            <a:endParaRPr lang="es-AR" dirty="0">
              <a:latin typeface="Bahnschrift SemiBold" pitchFamily="34" charset="0"/>
            </a:endParaRPr>
          </a:p>
          <a:p>
            <a:endParaRPr lang="es-AR" dirty="0">
              <a:latin typeface="Bahnschrift SemiBold" pitchFamily="34" charset="0"/>
            </a:endParaRPr>
          </a:p>
          <a:p>
            <a:endParaRPr lang="es-AR" dirty="0">
              <a:latin typeface="Bahnschrift SemiBold" pitchFamily="34" charset="0"/>
            </a:endParaRPr>
          </a:p>
          <a:p>
            <a:endParaRPr lang="es-AR" dirty="0">
              <a:latin typeface="Bahnschrift SemiBold" pitchFamily="34" charset="0"/>
            </a:endParaRPr>
          </a:p>
          <a:p>
            <a:endParaRPr lang="es-AR" dirty="0">
              <a:latin typeface="Bahnschrift SemiBold" pitchFamily="34" charset="0"/>
            </a:endParaRPr>
          </a:p>
          <a:p>
            <a:endParaRPr lang="es-AR" dirty="0">
              <a:latin typeface="Bahnschrift SemiBold" pitchFamily="34" charset="0"/>
            </a:endParaRPr>
          </a:p>
          <a:p>
            <a:endParaRPr lang="es-AR" dirty="0">
              <a:latin typeface="Bahnschrift SemiBold" pitchFamily="34" charset="0"/>
            </a:endParaRPr>
          </a:p>
          <a:p>
            <a:endParaRPr lang="es-AR" dirty="0">
              <a:latin typeface="Bahnschrift SemiBold" pitchFamily="34" charset="0"/>
            </a:endParaRPr>
          </a:p>
          <a:p>
            <a:endParaRPr lang="es-AR" dirty="0">
              <a:latin typeface="Bahnschrift SemiBold" pitchFamily="34" charset="0"/>
            </a:endParaRPr>
          </a:p>
          <a:p>
            <a:endParaRPr lang="es-AR" sz="1400" dirty="0">
              <a:latin typeface="Bahnschrift SemiBold" pitchFamily="34" charset="0"/>
            </a:endParaRPr>
          </a:p>
          <a:p>
            <a:endParaRPr lang="en-US" sz="1400" dirty="0"/>
          </a:p>
        </p:txBody>
      </p:sp>
      <p:pic>
        <p:nvPicPr>
          <p:cNvPr id="10" name="Picture 9">
            <a:extLst>
              <a:ext uri="{FF2B5EF4-FFF2-40B4-BE49-F238E27FC236}">
                <a16:creationId xmlns:a16="http://schemas.microsoft.com/office/drawing/2014/main" id="{42DC6760-3077-4514-8F69-688151F72F2C}"/>
              </a:ext>
            </a:extLst>
          </p:cNvPr>
          <p:cNvPicPr>
            <a:picLocks noChangeAspect="1"/>
          </p:cNvPicPr>
          <p:nvPr/>
        </p:nvPicPr>
        <p:blipFill>
          <a:blip r:embed="rId4"/>
          <a:stretch>
            <a:fillRect/>
          </a:stretch>
        </p:blipFill>
        <p:spPr>
          <a:xfrm>
            <a:off x="5214937" y="3754071"/>
            <a:ext cx="2438400" cy="581025"/>
          </a:xfrm>
          <a:prstGeom prst="rect">
            <a:avLst/>
          </a:prstGeom>
        </p:spPr>
      </p:pic>
      <p:sp>
        <p:nvSpPr>
          <p:cNvPr id="11" name="Right Brace 10">
            <a:extLst>
              <a:ext uri="{FF2B5EF4-FFF2-40B4-BE49-F238E27FC236}">
                <a16:creationId xmlns:a16="http://schemas.microsoft.com/office/drawing/2014/main" id="{445A7513-9876-45B4-8508-C0AD436E7F3D}"/>
              </a:ext>
            </a:extLst>
          </p:cNvPr>
          <p:cNvSpPr/>
          <p:nvPr/>
        </p:nvSpPr>
        <p:spPr>
          <a:xfrm>
            <a:off x="4572000" y="2983768"/>
            <a:ext cx="304800" cy="2121632"/>
          </a:xfrm>
          <a:prstGeom prst="righ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TextBox 11">
            <a:extLst>
              <a:ext uri="{FF2B5EF4-FFF2-40B4-BE49-F238E27FC236}">
                <a16:creationId xmlns:a16="http://schemas.microsoft.com/office/drawing/2014/main" id="{5B7B6017-FE35-4EDE-A2FF-7E15C5415C48}"/>
              </a:ext>
            </a:extLst>
          </p:cNvPr>
          <p:cNvSpPr txBox="1"/>
          <p:nvPr/>
        </p:nvSpPr>
        <p:spPr>
          <a:xfrm>
            <a:off x="1609724" y="5181600"/>
            <a:ext cx="7239000" cy="4154984"/>
          </a:xfrm>
          <a:prstGeom prst="rect">
            <a:avLst/>
          </a:prstGeom>
          <a:noFill/>
        </p:spPr>
        <p:txBody>
          <a:bodyPr wrap="square" rtlCol="0">
            <a:spAutoFit/>
          </a:bodyPr>
          <a:lstStyle/>
          <a:p>
            <a:endParaRPr lang="es-AR" sz="2000" dirty="0">
              <a:latin typeface="Bahnschrift SemiBold" pitchFamily="34" charset="0"/>
            </a:endParaRPr>
          </a:p>
          <a:p>
            <a:r>
              <a:rPr lang="es-AR" dirty="0">
                <a:latin typeface="Bahnschrift SemiBold" pitchFamily="34" charset="0"/>
              </a:rPr>
              <a:t>¿Conviene subir el precio para vender más?</a:t>
            </a:r>
          </a:p>
          <a:p>
            <a:r>
              <a:rPr lang="es-AR" dirty="0">
                <a:latin typeface="Bahnschrift SemiBold" pitchFamily="34" charset="0"/>
              </a:rPr>
              <a:t>¿Estamos gastando poco o mucho en publicidad? </a:t>
            </a:r>
          </a:p>
          <a:p>
            <a:r>
              <a:rPr lang="es-AR" dirty="0">
                <a:latin typeface="Bahnschrift SemiBold" pitchFamily="34" charset="0"/>
              </a:rPr>
              <a:t>¿Sirve la publicidad radial, o mejor solo invertir en televisión?</a:t>
            </a:r>
          </a:p>
          <a:p>
            <a:r>
              <a:rPr lang="es-AR" dirty="0">
                <a:latin typeface="Bahnschrift SemiBold" pitchFamily="34" charset="0"/>
              </a:rPr>
              <a:t>¿Qué pasa si a nuestros competidores les va mejor o peor?</a:t>
            </a:r>
          </a:p>
          <a:p>
            <a:endParaRPr lang="es-AR" dirty="0">
              <a:latin typeface="Bahnschrift SemiBold" pitchFamily="34" charset="0"/>
            </a:endParaRPr>
          </a:p>
          <a:p>
            <a:endParaRPr lang="es-AR" dirty="0">
              <a:latin typeface="Bahnschrift SemiBold" pitchFamily="34" charset="0"/>
            </a:endParaRPr>
          </a:p>
          <a:p>
            <a:endParaRPr lang="es-AR" dirty="0">
              <a:latin typeface="Bahnschrift SemiBold" pitchFamily="34" charset="0"/>
            </a:endParaRPr>
          </a:p>
          <a:p>
            <a:endParaRPr lang="es-AR" dirty="0">
              <a:latin typeface="Bahnschrift SemiBold" pitchFamily="34" charset="0"/>
            </a:endParaRPr>
          </a:p>
          <a:p>
            <a:endParaRPr lang="es-AR" dirty="0">
              <a:latin typeface="Bahnschrift SemiBold" pitchFamily="34" charset="0"/>
            </a:endParaRPr>
          </a:p>
          <a:p>
            <a:endParaRPr lang="es-AR" dirty="0">
              <a:latin typeface="Bahnschrift SemiBold" pitchFamily="34" charset="0"/>
            </a:endParaRPr>
          </a:p>
          <a:p>
            <a:endParaRPr lang="es-AR" dirty="0">
              <a:latin typeface="Bahnschrift SemiBold" pitchFamily="34" charset="0"/>
            </a:endParaRPr>
          </a:p>
          <a:p>
            <a:endParaRPr lang="es-AR" dirty="0">
              <a:latin typeface="Bahnschrift SemiBold" pitchFamily="34" charset="0"/>
            </a:endParaRPr>
          </a:p>
          <a:p>
            <a:endParaRPr lang="es-AR" sz="1400" dirty="0">
              <a:latin typeface="Bahnschrift SemiBold" pitchFamily="34" charset="0"/>
            </a:endParaRPr>
          </a:p>
          <a:p>
            <a:endParaRPr lang="en-US" sz="1400" dirty="0"/>
          </a:p>
        </p:txBody>
      </p:sp>
    </p:spTree>
    <p:extLst>
      <p:ext uri="{BB962C8B-B14F-4D97-AF65-F5344CB8AC3E}">
        <p14:creationId xmlns:p14="http://schemas.microsoft.com/office/powerpoint/2010/main" val="511918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2">
                                            <p:txEl>
                                              <p:pRg st="3" end="3"/>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1"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FE7112E-5E48-43FC-BAA7-FB5B8F1B4AE7}"/>
              </a:ext>
            </a:extLst>
          </p:cNvPr>
          <p:cNvSpPr txBox="1"/>
          <p:nvPr/>
        </p:nvSpPr>
        <p:spPr>
          <a:xfrm>
            <a:off x="152400" y="3124200"/>
            <a:ext cx="3810000" cy="2123658"/>
          </a:xfrm>
          <a:prstGeom prst="rect">
            <a:avLst/>
          </a:prstGeom>
          <a:noFill/>
        </p:spPr>
        <p:txBody>
          <a:bodyPr wrap="square" rtlCol="0">
            <a:spAutoFit/>
          </a:bodyPr>
          <a:lstStyle/>
          <a:p>
            <a:r>
              <a:rPr lang="es-AR" sz="2400" b="1" dirty="0">
                <a:latin typeface="Bahnschrift SemiBold" pitchFamily="34" charset="0"/>
              </a:rPr>
              <a:t>Inferencia:</a:t>
            </a:r>
          </a:p>
          <a:p>
            <a:endParaRPr lang="es-AR" sz="2400" b="1" dirty="0">
              <a:latin typeface="Bahnschrift SemiBold" pitchFamily="34" charset="0"/>
            </a:endParaRPr>
          </a:p>
          <a:p>
            <a:r>
              <a:rPr lang="es-AR" b="1" dirty="0">
                <a:latin typeface="Bahnschrift SemiBold" pitchFamily="34" charset="0"/>
              </a:rPr>
              <a:t>“Las ovejas negras del país X son negras con Y grado de confianza”</a:t>
            </a:r>
          </a:p>
          <a:p>
            <a:endParaRPr lang="es-AR" sz="2400" dirty="0">
              <a:latin typeface="Bahnschrift SemiBold" pitchFamily="34" charset="0"/>
            </a:endParaRPr>
          </a:p>
          <a:p>
            <a:endParaRPr lang="en-US" sz="2000" dirty="0"/>
          </a:p>
        </p:txBody>
      </p:sp>
      <p:pic>
        <p:nvPicPr>
          <p:cNvPr id="5122" name="Picture 2" descr="Baa Baa Baa Black Sheep Stock Photo - Alamy">
            <a:extLst>
              <a:ext uri="{FF2B5EF4-FFF2-40B4-BE49-F238E27FC236}">
                <a16:creationId xmlns:a16="http://schemas.microsoft.com/office/drawing/2014/main" id="{A297E6AB-F4E1-4615-9150-28AA867AD740}"/>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b="12195"/>
          <a:stretch/>
        </p:blipFill>
        <p:spPr bwMode="auto">
          <a:xfrm>
            <a:off x="2447898" y="161898"/>
            <a:ext cx="4029102" cy="2601719"/>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Subset - Wikipedia">
            <a:extLst>
              <a:ext uri="{FF2B5EF4-FFF2-40B4-BE49-F238E27FC236}">
                <a16:creationId xmlns:a16="http://schemas.microsoft.com/office/drawing/2014/main" id="{34EEC5EF-206A-42D4-BFB9-7D188745567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14400" y="4724400"/>
            <a:ext cx="1971702" cy="197170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65BF6786-C84D-4EDD-9E6F-AB912AC37778}"/>
              </a:ext>
            </a:extLst>
          </p:cNvPr>
          <p:cNvSpPr txBox="1"/>
          <p:nvPr/>
        </p:nvSpPr>
        <p:spPr>
          <a:xfrm>
            <a:off x="5105400" y="3124200"/>
            <a:ext cx="3810000" cy="2339102"/>
          </a:xfrm>
          <a:prstGeom prst="rect">
            <a:avLst/>
          </a:prstGeom>
          <a:noFill/>
        </p:spPr>
        <p:txBody>
          <a:bodyPr wrap="square" rtlCol="0">
            <a:spAutoFit/>
          </a:bodyPr>
          <a:lstStyle/>
          <a:p>
            <a:r>
              <a:rPr lang="es-AR" sz="2400" b="1" dirty="0">
                <a:latin typeface="Bahnschrift SemiBold" pitchFamily="34" charset="0"/>
              </a:rPr>
              <a:t>Estadística descriptiva:</a:t>
            </a:r>
          </a:p>
          <a:p>
            <a:endParaRPr lang="es-AR" sz="2400" b="1" dirty="0">
              <a:latin typeface="Bahnschrift SemiBold" pitchFamily="34" charset="0"/>
            </a:endParaRPr>
          </a:p>
          <a:p>
            <a:r>
              <a:rPr lang="es-AR" b="1" dirty="0">
                <a:latin typeface="Bahnschrift SemiBold" pitchFamily="34" charset="0"/>
              </a:rPr>
              <a:t>“En el país X hay al menos tres ovejas al menos cuyo costado derecho es negro”</a:t>
            </a:r>
          </a:p>
          <a:p>
            <a:endParaRPr lang="es-AR" sz="2400" dirty="0">
              <a:latin typeface="Bahnschrift SemiBold" pitchFamily="34" charset="0"/>
            </a:endParaRPr>
          </a:p>
          <a:p>
            <a:endParaRPr lang="en-US" sz="2000" dirty="0"/>
          </a:p>
        </p:txBody>
      </p:sp>
    </p:spTree>
    <p:extLst>
      <p:ext uri="{BB962C8B-B14F-4D97-AF65-F5344CB8AC3E}">
        <p14:creationId xmlns:p14="http://schemas.microsoft.com/office/powerpoint/2010/main" val="1760680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1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24690" y="0"/>
            <a:ext cx="8763000" cy="2400657"/>
          </a:xfrm>
          <a:prstGeom prst="rect">
            <a:avLst/>
          </a:prstGeom>
          <a:noFill/>
        </p:spPr>
        <p:txBody>
          <a:bodyPr wrap="square" rtlCol="0">
            <a:spAutoFit/>
          </a:bodyPr>
          <a:lstStyle/>
          <a:p>
            <a:endParaRPr lang="es-AR" sz="2000" dirty="0">
              <a:latin typeface="Bahnschrift SemiBold" pitchFamily="34" charset="0"/>
            </a:endParaRPr>
          </a:p>
          <a:p>
            <a:pPr algn="ctr"/>
            <a:r>
              <a:rPr lang="es-AR" sz="4400" dirty="0">
                <a:latin typeface="Bahnschrift SemiBold" pitchFamily="34" charset="0"/>
              </a:rPr>
              <a:t>Hace más de pocas décadas…</a:t>
            </a:r>
          </a:p>
          <a:p>
            <a:endParaRPr lang="es-AR" sz="4400" dirty="0">
              <a:latin typeface="Bahnschrift SemiBold" pitchFamily="34" charset="0"/>
            </a:endParaRPr>
          </a:p>
          <a:p>
            <a:endParaRPr lang="es-AR" sz="2400" dirty="0">
              <a:latin typeface="Bahnschrift SemiBold" pitchFamily="34" charset="0"/>
            </a:endParaRPr>
          </a:p>
          <a:p>
            <a:endParaRPr lang="en-US" dirty="0"/>
          </a:p>
        </p:txBody>
      </p:sp>
      <p:sp>
        <p:nvSpPr>
          <p:cNvPr id="5" name="Rectangle 4"/>
          <p:cNvSpPr/>
          <p:nvPr/>
        </p:nvSpPr>
        <p:spPr>
          <a:xfrm>
            <a:off x="280554" y="1600200"/>
            <a:ext cx="8382000" cy="369332"/>
          </a:xfrm>
          <a:prstGeom prst="rect">
            <a:avLst/>
          </a:prstGeom>
        </p:spPr>
        <p:txBody>
          <a:bodyPr wrap="square">
            <a:spAutoFit/>
          </a:bodyPr>
          <a:lstStyle/>
          <a:p>
            <a:r>
              <a:rPr lang="es-AR" dirty="0">
                <a:latin typeface="Bahnschrift SemiBold" pitchFamily="34" charset="0"/>
              </a:rPr>
              <a:t>… había que trabajar muy duro para que los datos existan</a:t>
            </a:r>
          </a:p>
        </p:txBody>
      </p:sp>
      <p:pic>
        <p:nvPicPr>
          <p:cNvPr id="14338" name="Picture 2" descr="Kepl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9994" y="2362200"/>
            <a:ext cx="3557154" cy="3536312"/>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897532" y="6019800"/>
            <a:ext cx="2999508" cy="369332"/>
          </a:xfrm>
          <a:prstGeom prst="rect">
            <a:avLst/>
          </a:prstGeom>
        </p:spPr>
        <p:txBody>
          <a:bodyPr wrap="square">
            <a:spAutoFit/>
          </a:bodyPr>
          <a:lstStyle/>
          <a:p>
            <a:r>
              <a:rPr lang="es-AR" dirty="0" err="1">
                <a:latin typeface="Bahnschrift SemiBold" pitchFamily="34" charset="0"/>
              </a:rPr>
              <a:t>Tycho</a:t>
            </a:r>
            <a:r>
              <a:rPr lang="es-AR" dirty="0">
                <a:latin typeface="Bahnschrift SemiBold" pitchFamily="34" charset="0"/>
              </a:rPr>
              <a:t> </a:t>
            </a:r>
            <a:r>
              <a:rPr lang="es-AR" dirty="0" err="1">
                <a:latin typeface="Bahnschrift SemiBold" pitchFamily="34" charset="0"/>
              </a:rPr>
              <a:t>Brahe</a:t>
            </a:r>
            <a:r>
              <a:rPr lang="es-AR" dirty="0">
                <a:latin typeface="Bahnschrift SemiBold" pitchFamily="34" charset="0"/>
              </a:rPr>
              <a:t> (</a:t>
            </a:r>
            <a:r>
              <a:rPr lang="en-US" dirty="0">
                <a:latin typeface="Bahnschrift SemiBold" pitchFamily="34" charset="0"/>
              </a:rPr>
              <a:t>1546 -1601)</a:t>
            </a:r>
          </a:p>
        </p:txBody>
      </p:sp>
      <p:pic>
        <p:nvPicPr>
          <p:cNvPr id="14340" name="Picture 4" descr="A diagram of Mar's elliptical orbit by Kepler. | Orbital mechanics, Models  of the universe, Johannes kepl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3948" y="2286000"/>
            <a:ext cx="3466652" cy="3540727"/>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5127079" y="6031468"/>
            <a:ext cx="3559721" cy="369332"/>
          </a:xfrm>
          <a:prstGeom prst="rect">
            <a:avLst/>
          </a:prstGeom>
        </p:spPr>
        <p:txBody>
          <a:bodyPr wrap="square">
            <a:spAutoFit/>
          </a:bodyPr>
          <a:lstStyle/>
          <a:p>
            <a:r>
              <a:rPr lang="es-AR" dirty="0">
                <a:latin typeface="Bahnschrift SemiBold" pitchFamily="34" charset="0"/>
              </a:rPr>
              <a:t>Johannes Kepler (</a:t>
            </a:r>
            <a:r>
              <a:rPr lang="en-US" dirty="0">
                <a:latin typeface="Bahnschrift SemiBold" pitchFamily="34" charset="0"/>
              </a:rPr>
              <a:t>1571 -1630)</a:t>
            </a:r>
          </a:p>
        </p:txBody>
      </p:sp>
    </p:spTree>
    <p:extLst>
      <p:ext uri="{BB962C8B-B14F-4D97-AF65-F5344CB8AC3E}">
        <p14:creationId xmlns:p14="http://schemas.microsoft.com/office/powerpoint/2010/main" val="4289605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33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434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Kepler">
            <a:extLst>
              <a:ext uri="{FF2B5EF4-FFF2-40B4-BE49-F238E27FC236}">
                <a16:creationId xmlns:a16="http://schemas.microsoft.com/office/drawing/2014/main" id="{778FE096-5660-4D1E-96DE-E836E53D74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0512" y="2362200"/>
            <a:ext cx="2146175" cy="21336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C8F3C1E1-DD11-4C75-9C62-E4C9105A4DEC}"/>
              </a:ext>
            </a:extLst>
          </p:cNvPr>
          <p:cNvSpPr/>
          <p:nvPr/>
        </p:nvSpPr>
        <p:spPr>
          <a:xfrm>
            <a:off x="290512" y="381000"/>
            <a:ext cx="2452688" cy="1692771"/>
          </a:xfrm>
          <a:prstGeom prst="rect">
            <a:avLst/>
          </a:prstGeom>
        </p:spPr>
        <p:txBody>
          <a:bodyPr wrap="square">
            <a:spAutoFit/>
          </a:bodyPr>
          <a:lstStyle/>
          <a:p>
            <a:r>
              <a:rPr lang="es-AR" sz="2400" dirty="0">
                <a:latin typeface="Bahnschrift SemiBold" pitchFamily="34" charset="0"/>
              </a:rPr>
              <a:t>Datos</a:t>
            </a:r>
            <a:endParaRPr lang="es-AR" sz="1600" dirty="0">
              <a:latin typeface="Bahnschrift SemiBold" pitchFamily="34" charset="0"/>
            </a:endParaRPr>
          </a:p>
          <a:p>
            <a:endParaRPr lang="es-AR" sz="1600" dirty="0">
              <a:latin typeface="Bahnschrift SemiBold" pitchFamily="34" charset="0"/>
            </a:endParaRPr>
          </a:p>
          <a:p>
            <a:r>
              <a:rPr lang="es-AR" sz="1600" dirty="0">
                <a:latin typeface="Bahnschrift SemiBold" pitchFamily="34" charset="0"/>
              </a:rPr>
              <a:t>Voluminosos, difíciles de usar, entender, formarse intuiciones, etc.</a:t>
            </a:r>
            <a:endParaRPr lang="en-US" sz="1600" dirty="0">
              <a:latin typeface="Bahnschrift SemiBold" pitchFamily="34" charset="0"/>
            </a:endParaRPr>
          </a:p>
        </p:txBody>
      </p:sp>
      <p:pic>
        <p:nvPicPr>
          <p:cNvPr id="4098" name="Picture 2" descr="Kepler's First Law">
            <a:extLst>
              <a:ext uri="{FF2B5EF4-FFF2-40B4-BE49-F238E27FC236}">
                <a16:creationId xmlns:a16="http://schemas.microsoft.com/office/drawing/2014/main" id="{B4273BA1-07C5-46D3-A00C-BA2C7ADE109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33800" y="2942292"/>
            <a:ext cx="2370010" cy="1349496"/>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4DE15B5A-FE3A-4112-BCF8-02498D9994BC}"/>
              </a:ext>
            </a:extLst>
          </p:cNvPr>
          <p:cNvSpPr/>
          <p:nvPr/>
        </p:nvSpPr>
        <p:spPr>
          <a:xfrm>
            <a:off x="3651122" y="380999"/>
            <a:ext cx="2452688" cy="2185214"/>
          </a:xfrm>
          <a:prstGeom prst="rect">
            <a:avLst/>
          </a:prstGeom>
        </p:spPr>
        <p:txBody>
          <a:bodyPr wrap="square">
            <a:spAutoFit/>
          </a:bodyPr>
          <a:lstStyle/>
          <a:p>
            <a:r>
              <a:rPr lang="es-AR" sz="2400" dirty="0">
                <a:latin typeface="Bahnschrift SemiBold" pitchFamily="34" charset="0"/>
              </a:rPr>
              <a:t>Modelo</a:t>
            </a:r>
            <a:endParaRPr lang="es-AR" sz="1600" dirty="0">
              <a:latin typeface="Bahnschrift SemiBold" pitchFamily="34" charset="0"/>
            </a:endParaRPr>
          </a:p>
          <a:p>
            <a:endParaRPr lang="es-AR" sz="1600" dirty="0">
              <a:latin typeface="Bahnschrift SemiBold" pitchFamily="34" charset="0"/>
            </a:endParaRPr>
          </a:p>
          <a:p>
            <a:r>
              <a:rPr lang="es-AR" sz="1600" dirty="0">
                <a:latin typeface="Bahnschrift SemiBold" pitchFamily="34" charset="0"/>
              </a:rPr>
              <a:t>Fácil de extrapolar a valores nuevos. </a:t>
            </a:r>
          </a:p>
          <a:p>
            <a:r>
              <a:rPr lang="es-AR" sz="1600" dirty="0">
                <a:latin typeface="Bahnschrift SemiBold" pitchFamily="34" charset="0"/>
              </a:rPr>
              <a:t>Es clara la relación funcional entre los datos, qué importa, qué no, etc.</a:t>
            </a:r>
            <a:endParaRPr lang="en-US" sz="1600" dirty="0">
              <a:latin typeface="Bahnschrift SemiBold" pitchFamily="34" charset="0"/>
            </a:endParaRPr>
          </a:p>
        </p:txBody>
      </p:sp>
      <p:sp>
        <p:nvSpPr>
          <p:cNvPr id="6" name="Arrow: Right 5">
            <a:extLst>
              <a:ext uri="{FF2B5EF4-FFF2-40B4-BE49-F238E27FC236}">
                <a16:creationId xmlns:a16="http://schemas.microsoft.com/office/drawing/2014/main" id="{FD08297D-93B0-4725-98B1-BDE6E662F52D}"/>
              </a:ext>
            </a:extLst>
          </p:cNvPr>
          <p:cNvSpPr/>
          <p:nvPr/>
        </p:nvSpPr>
        <p:spPr>
          <a:xfrm>
            <a:off x="2780443" y="3200400"/>
            <a:ext cx="609600" cy="45720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6E631B48-17C3-4366-9BD6-48E5CED77CFD}"/>
              </a:ext>
            </a:extLst>
          </p:cNvPr>
          <p:cNvSpPr/>
          <p:nvPr/>
        </p:nvSpPr>
        <p:spPr>
          <a:xfrm>
            <a:off x="2513594" y="2743200"/>
            <a:ext cx="1220206" cy="369332"/>
          </a:xfrm>
          <a:prstGeom prst="rect">
            <a:avLst/>
          </a:prstGeom>
        </p:spPr>
        <p:txBody>
          <a:bodyPr wrap="none">
            <a:spAutoFit/>
          </a:bodyPr>
          <a:lstStyle/>
          <a:p>
            <a:r>
              <a:rPr lang="es-AR" dirty="0">
                <a:latin typeface="Bahnschrift SemiBold" pitchFamily="34" charset="0"/>
              </a:rPr>
              <a:t>Inferencia</a:t>
            </a:r>
            <a:endParaRPr lang="en-US" dirty="0"/>
          </a:p>
        </p:txBody>
      </p:sp>
      <p:cxnSp>
        <p:nvCxnSpPr>
          <p:cNvPr id="11" name="Straight Connector 10">
            <a:extLst>
              <a:ext uri="{FF2B5EF4-FFF2-40B4-BE49-F238E27FC236}">
                <a16:creationId xmlns:a16="http://schemas.microsoft.com/office/drawing/2014/main" id="{9FAC4CB7-2C7C-47DB-A4D0-CF314149A261}"/>
              </a:ext>
            </a:extLst>
          </p:cNvPr>
          <p:cNvCxnSpPr/>
          <p:nvPr/>
        </p:nvCxnSpPr>
        <p:spPr>
          <a:xfrm>
            <a:off x="6172200" y="0"/>
            <a:ext cx="0" cy="6858000"/>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p:pic>
        <p:nvPicPr>
          <p:cNvPr id="4100" name="Picture 4" descr="Tycho Brahe, erudito y macarra - Naukas">
            <a:extLst>
              <a:ext uri="{FF2B5EF4-FFF2-40B4-BE49-F238E27FC236}">
                <a16:creationId xmlns:a16="http://schemas.microsoft.com/office/drawing/2014/main" id="{C19E7438-026D-4FFC-9E00-42C27B2A1ED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91656" y="4876800"/>
            <a:ext cx="1743886" cy="1692772"/>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Johannes Kepler - Wikipedia, la enciclopedia libre">
            <a:extLst>
              <a:ext uri="{FF2B5EF4-FFF2-40B4-BE49-F238E27FC236}">
                <a16:creationId xmlns:a16="http://schemas.microsoft.com/office/drawing/2014/main" id="{A6E73302-3461-4747-9306-3A8802CCA01E}"/>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047440" y="4593512"/>
            <a:ext cx="1591360" cy="2185212"/>
          </a:xfrm>
          <a:prstGeom prst="rect">
            <a:avLst/>
          </a:prstGeom>
          <a:noFill/>
          <a:extLst>
            <a:ext uri="{909E8E84-426E-40DD-AFC4-6F175D3DCCD1}">
              <a14:hiddenFill xmlns:a14="http://schemas.microsoft.com/office/drawing/2010/main">
                <a:solidFill>
                  <a:srgbClr val="FFFFFF"/>
                </a:solidFill>
              </a14:hiddenFill>
            </a:ext>
          </a:extLst>
        </p:spPr>
      </p:pic>
      <p:sp>
        <p:nvSpPr>
          <p:cNvPr id="15" name="Arrow: Right 14">
            <a:extLst>
              <a:ext uri="{FF2B5EF4-FFF2-40B4-BE49-F238E27FC236}">
                <a16:creationId xmlns:a16="http://schemas.microsoft.com/office/drawing/2014/main" id="{2860DB04-B4C7-40C0-BE65-C772E8A9E60F}"/>
              </a:ext>
            </a:extLst>
          </p:cNvPr>
          <p:cNvSpPr/>
          <p:nvPr/>
        </p:nvSpPr>
        <p:spPr>
          <a:xfrm>
            <a:off x="6332410" y="3200400"/>
            <a:ext cx="609600" cy="45720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9F6947D-0528-4948-B54C-EB017B1095ED}"/>
              </a:ext>
            </a:extLst>
          </p:cNvPr>
          <p:cNvSpPr/>
          <p:nvPr/>
        </p:nvSpPr>
        <p:spPr>
          <a:xfrm>
            <a:off x="6478713" y="380999"/>
            <a:ext cx="2452688" cy="1938992"/>
          </a:xfrm>
          <a:prstGeom prst="rect">
            <a:avLst/>
          </a:prstGeom>
        </p:spPr>
        <p:txBody>
          <a:bodyPr wrap="square">
            <a:spAutoFit/>
          </a:bodyPr>
          <a:lstStyle/>
          <a:p>
            <a:r>
              <a:rPr lang="es-AR" sz="2400" dirty="0">
                <a:latin typeface="Bahnschrift SemiBold" pitchFamily="34" charset="0"/>
              </a:rPr>
              <a:t>Dinámica</a:t>
            </a:r>
          </a:p>
          <a:p>
            <a:endParaRPr lang="es-AR" sz="1600" dirty="0">
              <a:latin typeface="Bahnschrift SemiBold" pitchFamily="34" charset="0"/>
            </a:endParaRPr>
          </a:p>
          <a:p>
            <a:r>
              <a:rPr lang="es-AR" sz="1600" dirty="0">
                <a:latin typeface="Bahnschrift SemiBold" pitchFamily="34" charset="0"/>
              </a:rPr>
              <a:t>Una ley dinámica  resume una cantidad infinita de modelos mediante ecuaciones diferenciales. </a:t>
            </a:r>
            <a:endParaRPr lang="en-US" sz="1600" dirty="0">
              <a:latin typeface="Bahnschrift SemiBold" pitchFamily="34" charset="0"/>
            </a:endParaRPr>
          </a:p>
        </p:txBody>
      </p:sp>
      <p:pic>
        <p:nvPicPr>
          <p:cNvPr id="12" name="Picture 11">
            <a:extLst>
              <a:ext uri="{FF2B5EF4-FFF2-40B4-BE49-F238E27FC236}">
                <a16:creationId xmlns:a16="http://schemas.microsoft.com/office/drawing/2014/main" id="{2F6EF420-9B6C-4F93-9B14-CFFEAB0D072C}"/>
              </a:ext>
            </a:extLst>
          </p:cNvPr>
          <p:cNvPicPr>
            <a:picLocks noChangeAspect="1"/>
          </p:cNvPicPr>
          <p:nvPr/>
        </p:nvPicPr>
        <p:blipFill>
          <a:blip r:embed="rId7"/>
          <a:stretch>
            <a:fillRect/>
          </a:stretch>
        </p:blipFill>
        <p:spPr>
          <a:xfrm>
            <a:off x="7268210" y="2362200"/>
            <a:ext cx="1323481" cy="887511"/>
          </a:xfrm>
          <a:prstGeom prst="rect">
            <a:avLst/>
          </a:prstGeom>
        </p:spPr>
      </p:pic>
      <p:pic>
        <p:nvPicPr>
          <p:cNvPr id="4104" name="Picture 8" descr="Newton's law of gravitation review (article) | Khan Academy">
            <a:extLst>
              <a:ext uri="{FF2B5EF4-FFF2-40B4-BE49-F238E27FC236}">
                <a16:creationId xmlns:a16="http://schemas.microsoft.com/office/drawing/2014/main" id="{82820A39-579D-4906-9907-CA3C808F14DA}"/>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268210" y="3214204"/>
            <a:ext cx="1875790" cy="1055132"/>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7 Fascinating Facts about Sir Isaac Newton - Biography">
            <a:extLst>
              <a:ext uri="{FF2B5EF4-FFF2-40B4-BE49-F238E27FC236}">
                <a16:creationId xmlns:a16="http://schemas.microsoft.com/office/drawing/2014/main" id="{6101F5B2-020D-42E8-99E9-CF61E3B05E13}"/>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858350" y="4807541"/>
            <a:ext cx="1757153" cy="1757153"/>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WinZip 25 - Descargar para PC Gratis">
            <a:extLst>
              <a:ext uri="{FF2B5EF4-FFF2-40B4-BE49-F238E27FC236}">
                <a16:creationId xmlns:a16="http://schemas.microsoft.com/office/drawing/2014/main" id="{B193D7A9-E56A-49E0-AED9-46F302FBA17A}"/>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667731" y="3741770"/>
            <a:ext cx="1031874" cy="1019834"/>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12" descr="WinZip 25 - Descargar para PC Gratis">
            <a:extLst>
              <a:ext uri="{FF2B5EF4-FFF2-40B4-BE49-F238E27FC236}">
                <a16:creationId xmlns:a16="http://schemas.microsoft.com/office/drawing/2014/main" id="{C3D0D682-3472-42DD-A492-F4B19C29809D}"/>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292142" y="3759419"/>
            <a:ext cx="1031874" cy="10198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6299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10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09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10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10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10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108"/>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6" grpId="0" animBg="1"/>
      <p:bldP spid="8" grpId="0"/>
      <p:bldP spid="15" grpId="0" animBg="1"/>
      <p:bldP spid="1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5EA76F7-AB45-4244-A7BD-F8A2E1FA765B}"/>
              </a:ext>
            </a:extLst>
          </p:cNvPr>
          <p:cNvPicPr>
            <a:picLocks noChangeAspect="1"/>
          </p:cNvPicPr>
          <p:nvPr/>
        </p:nvPicPr>
        <p:blipFill>
          <a:blip r:embed="rId2"/>
          <a:stretch>
            <a:fillRect/>
          </a:stretch>
        </p:blipFill>
        <p:spPr>
          <a:xfrm>
            <a:off x="5715000" y="2209800"/>
            <a:ext cx="3233720" cy="2723445"/>
          </a:xfrm>
          <a:prstGeom prst="rect">
            <a:avLst/>
          </a:prstGeom>
        </p:spPr>
      </p:pic>
      <p:sp>
        <p:nvSpPr>
          <p:cNvPr id="5" name="Rectangle 4">
            <a:extLst>
              <a:ext uri="{FF2B5EF4-FFF2-40B4-BE49-F238E27FC236}">
                <a16:creationId xmlns:a16="http://schemas.microsoft.com/office/drawing/2014/main" id="{A30114B2-8738-43E4-AAE2-75E644D2B435}"/>
              </a:ext>
            </a:extLst>
          </p:cNvPr>
          <p:cNvSpPr/>
          <p:nvPr/>
        </p:nvSpPr>
        <p:spPr>
          <a:xfrm>
            <a:off x="211666" y="1991142"/>
            <a:ext cx="5277555" cy="3293209"/>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600" dirty="0">
                <a:latin typeface="Bahnschrift" panose="020B0502040204020203" pitchFamily="34" charset="0"/>
              </a:rPr>
              <a:t>“</a:t>
            </a:r>
            <a:r>
              <a:rPr lang="en-US" sz="1600" i="1" dirty="0">
                <a:latin typeface="Bahnschrift" panose="020B0502040204020203" pitchFamily="34" charset="0"/>
              </a:rPr>
              <a:t>In general we look for a new law by the following process. First, we guess it. Then we compute the consequences of the guess, to see if this law that we guessed is right, we see that it would imply. And then we compare the computation results to Nature, or we say compare to experiments, or to experience. Compare it directly with observation, to see if it works. If it disagrees with experiments, it’s wrong. In that simple statement is the key to science. It doesn’t make a difference how beautiful your guess is,  it doesn’t make any difference how smart is who made the guess, or what his name is. If it disagrees with experiment, it’s wrong. That’s all there is to it</a:t>
            </a:r>
            <a:r>
              <a:rPr lang="en-US" sz="1600" dirty="0">
                <a:latin typeface="Bahnschrift" panose="020B0502040204020203" pitchFamily="34" charset="0"/>
              </a:rPr>
              <a:t>“.</a:t>
            </a:r>
          </a:p>
        </p:txBody>
      </p:sp>
      <p:sp>
        <p:nvSpPr>
          <p:cNvPr id="6" name="Rectangle 5">
            <a:extLst>
              <a:ext uri="{FF2B5EF4-FFF2-40B4-BE49-F238E27FC236}">
                <a16:creationId xmlns:a16="http://schemas.microsoft.com/office/drawing/2014/main" id="{B6EBBAAC-2907-4DE2-99AF-D0FD5F6A014E}"/>
              </a:ext>
            </a:extLst>
          </p:cNvPr>
          <p:cNvSpPr/>
          <p:nvPr/>
        </p:nvSpPr>
        <p:spPr>
          <a:xfrm>
            <a:off x="5771443" y="5214246"/>
            <a:ext cx="3296357" cy="369332"/>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nl-NL" dirty="0">
                <a:latin typeface="Bahnschrift" panose="020B0502040204020203" pitchFamily="34" charset="0"/>
              </a:rPr>
              <a:t>Richard Feynman</a:t>
            </a:r>
            <a:r>
              <a:rPr lang="en-US" dirty="0">
                <a:latin typeface="Bahnschrift" panose="020B0502040204020203" pitchFamily="34" charset="0"/>
              </a:rPr>
              <a:t> (1918-1988)</a:t>
            </a:r>
          </a:p>
        </p:txBody>
      </p:sp>
    </p:spTree>
    <p:extLst>
      <p:ext uri="{BB962C8B-B14F-4D97-AF65-F5344CB8AC3E}">
        <p14:creationId xmlns:p14="http://schemas.microsoft.com/office/powerpoint/2010/main" val="365700582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4457</TotalTime>
  <Words>1937</Words>
  <Application>Microsoft Office PowerPoint</Application>
  <PresentationFormat>On-screen Show (4:3)</PresentationFormat>
  <Paragraphs>374</Paragraphs>
  <Slides>34</Slides>
  <Notes>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34</vt:i4>
      </vt:variant>
    </vt:vector>
  </HeadingPairs>
  <TitlesOfParts>
    <vt:vector size="40" baseType="lpstr">
      <vt:lpstr>Arial</vt:lpstr>
      <vt:lpstr>Bahnschrift</vt:lpstr>
      <vt:lpstr>Bahnschrift SemiBold</vt:lpstr>
      <vt:lpstr>Calibri</vt:lpstr>
      <vt:lpstr>Mangal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Próxima clase:   Vamos a ver como superar algunas de las limitaciones de la regresión lineal multivariada, e introducir uno de los conceptos centrales de la materia:  sobreajuste (overfitting)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User</dc:creator>
  <cp:lastModifiedBy>User</cp:lastModifiedBy>
  <cp:revision>60</cp:revision>
  <dcterms:created xsi:type="dcterms:W3CDTF">2021-03-20T13:12:36Z</dcterms:created>
  <dcterms:modified xsi:type="dcterms:W3CDTF">2021-04-12T01:21:45Z</dcterms:modified>
</cp:coreProperties>
</file>